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sldIdLst>
    <p:sldId id="256" r:id="rId2"/>
    <p:sldId id="303" r:id="rId3"/>
    <p:sldId id="304" r:id="rId4"/>
    <p:sldId id="305" r:id="rId5"/>
    <p:sldId id="371" r:id="rId6"/>
    <p:sldId id="372" r:id="rId7"/>
    <p:sldId id="311" r:id="rId8"/>
    <p:sldId id="312" r:id="rId9"/>
    <p:sldId id="313" r:id="rId10"/>
    <p:sldId id="306" r:id="rId11"/>
    <p:sldId id="347" r:id="rId12"/>
    <p:sldId id="348" r:id="rId13"/>
    <p:sldId id="349" r:id="rId14"/>
    <p:sldId id="350" r:id="rId15"/>
    <p:sldId id="351" r:id="rId16"/>
    <p:sldId id="352" r:id="rId17"/>
    <p:sldId id="353" r:id="rId18"/>
    <p:sldId id="354" r:id="rId19"/>
    <p:sldId id="355" r:id="rId20"/>
    <p:sldId id="307" r:id="rId21"/>
    <p:sldId id="356" r:id="rId22"/>
    <p:sldId id="364" r:id="rId23"/>
    <p:sldId id="316" r:id="rId24"/>
    <p:sldId id="314" r:id="rId25"/>
    <p:sldId id="315" r:id="rId26"/>
    <p:sldId id="317" r:id="rId27"/>
    <p:sldId id="318" r:id="rId28"/>
    <p:sldId id="319" r:id="rId29"/>
    <p:sldId id="320" r:id="rId30"/>
    <p:sldId id="321" r:id="rId31"/>
    <p:sldId id="322" r:id="rId32"/>
    <p:sldId id="323" r:id="rId33"/>
    <p:sldId id="325" r:id="rId34"/>
    <p:sldId id="326" r:id="rId35"/>
    <p:sldId id="327" r:id="rId36"/>
    <p:sldId id="328" r:id="rId37"/>
    <p:sldId id="329" r:id="rId38"/>
    <p:sldId id="330" r:id="rId39"/>
    <p:sldId id="331" r:id="rId40"/>
    <p:sldId id="332" r:id="rId41"/>
    <p:sldId id="333" r:id="rId42"/>
    <p:sldId id="334" r:id="rId43"/>
    <p:sldId id="335" r:id="rId44"/>
    <p:sldId id="336" r:id="rId45"/>
    <p:sldId id="373" r:id="rId46"/>
    <p:sldId id="337" r:id="rId47"/>
    <p:sldId id="357" r:id="rId48"/>
    <p:sldId id="339" r:id="rId49"/>
    <p:sldId id="340" r:id="rId50"/>
    <p:sldId id="341" r:id="rId51"/>
    <p:sldId id="344" r:id="rId52"/>
    <p:sldId id="345" r:id="rId53"/>
    <p:sldId id="346" r:id="rId54"/>
    <p:sldId id="365" r:id="rId55"/>
    <p:sldId id="366" r:id="rId56"/>
    <p:sldId id="367" r:id="rId57"/>
    <p:sldId id="369" r:id="rId58"/>
    <p:sldId id="361" r:id="rId59"/>
    <p:sldId id="362" r:id="rId60"/>
    <p:sldId id="368" r:id="rId61"/>
    <p:sldId id="363" r:id="rId62"/>
    <p:sldId id="343" r:id="rId63"/>
  </p:sldIdLst>
  <p:sldSz cx="9144000" cy="6858000" type="screen4x3"/>
  <p:notesSz cx="6858000" cy="9144000"/>
  <p:defaultTextStyle>
    <a:defPPr>
      <a:defRPr lang="es-ES"/>
    </a:defPPr>
    <a:lvl1pPr algn="l" defTabSz="457200" rtl="0" fontAlgn="base">
      <a:spcBef>
        <a:spcPct val="0"/>
      </a:spcBef>
      <a:spcAft>
        <a:spcPct val="0"/>
      </a:spcAft>
      <a:defRPr kern="1200">
        <a:solidFill>
          <a:schemeClr val="tx1"/>
        </a:solidFill>
        <a:latin typeface="Calibri" pitchFamily="34" charset="0"/>
        <a:ea typeface="Geneva"/>
        <a:cs typeface="Geneva"/>
      </a:defRPr>
    </a:lvl1pPr>
    <a:lvl2pPr marL="457200" algn="l" defTabSz="457200" rtl="0" fontAlgn="base">
      <a:spcBef>
        <a:spcPct val="0"/>
      </a:spcBef>
      <a:spcAft>
        <a:spcPct val="0"/>
      </a:spcAft>
      <a:defRPr kern="1200">
        <a:solidFill>
          <a:schemeClr val="tx1"/>
        </a:solidFill>
        <a:latin typeface="Calibri" pitchFamily="34" charset="0"/>
        <a:ea typeface="Geneva"/>
        <a:cs typeface="Geneva"/>
      </a:defRPr>
    </a:lvl2pPr>
    <a:lvl3pPr marL="914400" algn="l" defTabSz="457200" rtl="0" fontAlgn="base">
      <a:spcBef>
        <a:spcPct val="0"/>
      </a:spcBef>
      <a:spcAft>
        <a:spcPct val="0"/>
      </a:spcAft>
      <a:defRPr kern="1200">
        <a:solidFill>
          <a:schemeClr val="tx1"/>
        </a:solidFill>
        <a:latin typeface="Calibri" pitchFamily="34" charset="0"/>
        <a:ea typeface="Geneva"/>
        <a:cs typeface="Geneva"/>
      </a:defRPr>
    </a:lvl3pPr>
    <a:lvl4pPr marL="1371600" algn="l" defTabSz="457200" rtl="0" fontAlgn="base">
      <a:spcBef>
        <a:spcPct val="0"/>
      </a:spcBef>
      <a:spcAft>
        <a:spcPct val="0"/>
      </a:spcAft>
      <a:defRPr kern="1200">
        <a:solidFill>
          <a:schemeClr val="tx1"/>
        </a:solidFill>
        <a:latin typeface="Calibri" pitchFamily="34" charset="0"/>
        <a:ea typeface="Geneva"/>
        <a:cs typeface="Geneva"/>
      </a:defRPr>
    </a:lvl4pPr>
    <a:lvl5pPr marL="1828800" algn="l" defTabSz="457200" rtl="0" fontAlgn="base">
      <a:spcBef>
        <a:spcPct val="0"/>
      </a:spcBef>
      <a:spcAft>
        <a:spcPct val="0"/>
      </a:spcAft>
      <a:defRPr kern="1200">
        <a:solidFill>
          <a:schemeClr val="tx1"/>
        </a:solidFill>
        <a:latin typeface="Calibri" pitchFamily="34" charset="0"/>
        <a:ea typeface="Geneva"/>
        <a:cs typeface="Geneva"/>
      </a:defRPr>
    </a:lvl5pPr>
    <a:lvl6pPr marL="2286000" algn="l" defTabSz="914400" rtl="0" eaLnBrk="1" latinLnBrk="0" hangingPunct="1">
      <a:defRPr kern="1200">
        <a:solidFill>
          <a:schemeClr val="tx1"/>
        </a:solidFill>
        <a:latin typeface="Calibri" pitchFamily="34" charset="0"/>
        <a:ea typeface="Geneva"/>
        <a:cs typeface="Geneva"/>
      </a:defRPr>
    </a:lvl6pPr>
    <a:lvl7pPr marL="2743200" algn="l" defTabSz="914400" rtl="0" eaLnBrk="1" latinLnBrk="0" hangingPunct="1">
      <a:defRPr kern="1200">
        <a:solidFill>
          <a:schemeClr val="tx1"/>
        </a:solidFill>
        <a:latin typeface="Calibri" pitchFamily="34" charset="0"/>
        <a:ea typeface="Geneva"/>
        <a:cs typeface="Geneva"/>
      </a:defRPr>
    </a:lvl7pPr>
    <a:lvl8pPr marL="3200400" algn="l" defTabSz="914400" rtl="0" eaLnBrk="1" latinLnBrk="0" hangingPunct="1">
      <a:defRPr kern="1200">
        <a:solidFill>
          <a:schemeClr val="tx1"/>
        </a:solidFill>
        <a:latin typeface="Calibri" pitchFamily="34" charset="0"/>
        <a:ea typeface="Geneva"/>
        <a:cs typeface="Geneva"/>
      </a:defRPr>
    </a:lvl8pPr>
    <a:lvl9pPr marL="3657600" algn="l" defTabSz="914400" rtl="0" eaLnBrk="1" latinLnBrk="0" hangingPunct="1">
      <a:defRPr kern="1200">
        <a:solidFill>
          <a:schemeClr val="tx1"/>
        </a:solidFill>
        <a:latin typeface="Calibri" pitchFamily="34" charset="0"/>
        <a:ea typeface="Geneva"/>
        <a:cs typeface="Gene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p:scale>
          <a:sx n="70" d="100"/>
          <a:sy n="70" d="100"/>
        </p:scale>
        <p:origin x="-1572" y="-468"/>
      </p:cViewPr>
      <p:guideLst>
        <p:guide orient="horz" pos="2160"/>
        <p:guide pos="2962"/>
      </p:guideLst>
    </p:cSldViewPr>
  </p:slideViewPr>
  <p:notesTextViewPr>
    <p:cViewPr>
      <p:scale>
        <a:sx n="100" d="100"/>
        <a:sy n="100" d="100"/>
      </p:scale>
      <p:origin x="0" y="0"/>
    </p:cViewPr>
  </p:notesTextViewPr>
  <p:sorterViewPr>
    <p:cViewPr>
      <p:scale>
        <a:sx n="100" d="100"/>
        <a:sy n="100" d="100"/>
      </p:scale>
      <p:origin x="0" y="90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Users\Dr%20Pedro%20Nieves\Downloads\GR&#193;FICAS.xls"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1" Type="http://schemas.openxmlformats.org/officeDocument/2006/relationships/oleObject" Target="file:///\\610-re-elenat\gpc\Encuestas%20RADAR\Encuesta%20Radar%20Nacional%20201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610-re-elenat\gpc\Encuestas%20RADAR\Encuesta%20Radar%20Nacional%202011.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610-re-elenat\gpc\Encuestas%20RADAR\Encuesta%20Radar%20Nacional%2020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Lbls>
            <c:dLbl>
              <c:idx val="0"/>
              <c:layout>
                <c:manualLayout>
                  <c:x val="1.6666666666666653E-2"/>
                  <c:y val="-3.7037037037037056E-2"/>
                </c:manualLayout>
              </c:layout>
              <c:showLegendKey val="0"/>
              <c:showVal val="1"/>
              <c:showCatName val="0"/>
              <c:showSerName val="0"/>
              <c:showPercent val="0"/>
              <c:showBubbleSize val="0"/>
            </c:dLbl>
            <c:dLbl>
              <c:idx val="1"/>
              <c:layout>
                <c:manualLayout>
                  <c:x val="1.30248805176076E-2"/>
                  <c:y val="-3.0670678109709661E-2"/>
                </c:manualLayout>
              </c:layout>
              <c:showLegendKey val="0"/>
              <c:showVal val="1"/>
              <c:showCatName val="0"/>
              <c:showSerName val="0"/>
              <c:showPercent val="0"/>
              <c:showBubbleSize val="0"/>
            </c:dLbl>
            <c:dLbl>
              <c:idx val="2"/>
              <c:layout>
                <c:manualLayout>
                  <c:x val="1.2838922740872959E-2"/>
                  <c:y val="-2.8124324430036977E-2"/>
                </c:manualLayout>
              </c:layout>
              <c:showLegendKey val="0"/>
              <c:showVal val="1"/>
              <c:showCatName val="0"/>
              <c:showSerName val="0"/>
              <c:showPercent val="0"/>
              <c:showBubbleSize val="0"/>
            </c:dLbl>
            <c:dLbl>
              <c:idx val="3"/>
              <c:layout>
                <c:manualLayout>
                  <c:x val="1.2839073435991872E-2"/>
                  <c:y val="-4.2013117883886293E-2"/>
                </c:manualLayout>
              </c:layout>
              <c:showLegendKey val="0"/>
              <c:showVal val="1"/>
              <c:showCatName val="0"/>
              <c:showSerName val="0"/>
              <c:showPercent val="0"/>
              <c:showBubbleSize val="0"/>
            </c:dLbl>
            <c:txPr>
              <a:bodyPr/>
              <a:lstStyle/>
              <a:p>
                <a:pPr>
                  <a:defRPr sz="1400" b="1"/>
                </a:pPr>
                <a:endParaRPr lang="es-MX"/>
              </a:p>
            </c:txPr>
            <c:showLegendKey val="0"/>
            <c:showVal val="1"/>
            <c:showCatName val="0"/>
            <c:showSerName val="0"/>
            <c:showPercent val="0"/>
            <c:showBubbleSize val="0"/>
            <c:showLeaderLines val="0"/>
          </c:dLbls>
          <c:cat>
            <c:strRef>
              <c:f>Hoja1!$A$4:$A$7</c:f>
              <c:strCache>
                <c:ptCount val="4"/>
                <c:pt idx="0">
                  <c:v>Medicina Interna</c:v>
                </c:pt>
                <c:pt idx="1">
                  <c:v>Pediatría</c:v>
                </c:pt>
                <c:pt idx="2">
                  <c:v>Cirugía</c:v>
                </c:pt>
                <c:pt idx="3">
                  <c:v>Ginecología y Obstetricia</c:v>
                </c:pt>
              </c:strCache>
            </c:strRef>
          </c:cat>
          <c:val>
            <c:numRef>
              <c:f>Hoja1!$B$4:$B$7</c:f>
              <c:numCache>
                <c:formatCode>General</c:formatCode>
                <c:ptCount val="4"/>
                <c:pt idx="0">
                  <c:v>251</c:v>
                </c:pt>
                <c:pt idx="1">
                  <c:v>138</c:v>
                </c:pt>
                <c:pt idx="2">
                  <c:v>130</c:v>
                </c:pt>
                <c:pt idx="3">
                  <c:v>78</c:v>
                </c:pt>
              </c:numCache>
            </c:numRef>
          </c:val>
        </c:ser>
        <c:dLbls>
          <c:showLegendKey val="0"/>
          <c:showVal val="0"/>
          <c:showCatName val="0"/>
          <c:showSerName val="0"/>
          <c:showPercent val="0"/>
          <c:showBubbleSize val="0"/>
        </c:dLbls>
        <c:gapWidth val="150"/>
        <c:shape val="cylinder"/>
        <c:axId val="118655616"/>
        <c:axId val="118657408"/>
        <c:axId val="0"/>
      </c:bar3DChart>
      <c:catAx>
        <c:axId val="118655616"/>
        <c:scaling>
          <c:orientation val="minMax"/>
        </c:scaling>
        <c:delete val="0"/>
        <c:axPos val="b"/>
        <c:majorTickMark val="out"/>
        <c:minorTickMark val="none"/>
        <c:tickLblPos val="nextTo"/>
        <c:txPr>
          <a:bodyPr/>
          <a:lstStyle/>
          <a:p>
            <a:pPr>
              <a:defRPr sz="1400" b="1"/>
            </a:pPr>
            <a:endParaRPr lang="es-MX"/>
          </a:p>
        </c:txPr>
        <c:crossAx val="118657408"/>
        <c:crosses val="autoZero"/>
        <c:auto val="1"/>
        <c:lblAlgn val="ctr"/>
        <c:lblOffset val="100"/>
        <c:noMultiLvlLbl val="0"/>
      </c:catAx>
      <c:valAx>
        <c:axId val="118657408"/>
        <c:scaling>
          <c:orientation val="minMax"/>
        </c:scaling>
        <c:delete val="0"/>
        <c:axPos val="l"/>
        <c:majorGridlines/>
        <c:numFmt formatCode="General" sourceLinked="1"/>
        <c:majorTickMark val="out"/>
        <c:minorTickMark val="none"/>
        <c:tickLblPos val="nextTo"/>
        <c:crossAx val="118655616"/>
        <c:crosses val="autoZero"/>
        <c:crossBetween val="between"/>
        <c:majorUnit val="100"/>
        <c:minorUnit val="50"/>
      </c:valAx>
    </c:plotArea>
    <c:plotVisOnly val="1"/>
    <c:dispBlanksAs val="gap"/>
    <c:showDLblsOverMax val="0"/>
  </c:chart>
  <c:txPr>
    <a:bodyPr/>
    <a:lstStyle/>
    <a:p>
      <a:pPr>
        <a:defRPr sz="1800"/>
      </a:pPr>
      <a:endParaRPr lang="es-MX"/>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bar3DChart>
        <c:barDir val="col"/>
        <c:grouping val="clustered"/>
        <c:varyColors val="0"/>
        <c:dLbls>
          <c:showLegendKey val="0"/>
          <c:showVal val="0"/>
          <c:showCatName val="0"/>
          <c:showSerName val="0"/>
          <c:showPercent val="0"/>
          <c:showBubbleSize val="0"/>
        </c:dLbls>
        <c:gapWidth val="150"/>
        <c:shape val="cylinder"/>
        <c:axId val="118711808"/>
        <c:axId val="118713344"/>
        <c:axId val="0"/>
      </c:bar3DChart>
      <c:catAx>
        <c:axId val="118711808"/>
        <c:scaling>
          <c:orientation val="minMax"/>
        </c:scaling>
        <c:delete val="0"/>
        <c:axPos val="b"/>
        <c:majorTickMark val="out"/>
        <c:minorTickMark val="none"/>
        <c:tickLblPos val="nextTo"/>
        <c:txPr>
          <a:bodyPr/>
          <a:lstStyle/>
          <a:p>
            <a:pPr>
              <a:defRPr sz="1200" b="1"/>
            </a:pPr>
            <a:endParaRPr lang="es-MX"/>
          </a:p>
        </c:txPr>
        <c:crossAx val="118713344"/>
        <c:crosses val="autoZero"/>
        <c:auto val="1"/>
        <c:lblAlgn val="ctr"/>
        <c:lblOffset val="100"/>
        <c:noMultiLvlLbl val="0"/>
      </c:catAx>
      <c:valAx>
        <c:axId val="118713344"/>
        <c:scaling>
          <c:orientation val="minMax"/>
        </c:scaling>
        <c:delete val="0"/>
        <c:axPos val="l"/>
        <c:majorGridlines/>
        <c:numFmt formatCode="General" sourceLinked="1"/>
        <c:majorTickMark val="out"/>
        <c:minorTickMark val="none"/>
        <c:tickLblPos val="nextTo"/>
        <c:crossAx val="118711808"/>
        <c:crosses val="autoZero"/>
        <c:crossBetween val="between"/>
        <c:majorUnit val="40"/>
      </c:valAx>
    </c:plotArea>
    <c:plotVisOnly val="1"/>
    <c:dispBlanksAs val="gap"/>
    <c:showDLblsOverMax val="0"/>
  </c:chart>
  <c:txPr>
    <a:bodyPr/>
    <a:lstStyle/>
    <a:p>
      <a:pPr>
        <a:defRPr sz="1800"/>
      </a:pPr>
      <a:endParaRPr lang="es-MX"/>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9.7225509533201845E-2"/>
          <c:y val="5.0925925925925923E-2"/>
          <c:w val="0.87910585141354369"/>
          <c:h val="0.75013888888888891"/>
        </c:manualLayout>
      </c:layout>
      <c:bar3DChart>
        <c:barDir val="col"/>
        <c:grouping val="clustered"/>
        <c:varyColors val="0"/>
        <c:ser>
          <c:idx val="0"/>
          <c:order val="0"/>
          <c:invertIfNegative val="0"/>
          <c:dLbls>
            <c:dLbl>
              <c:idx val="0"/>
              <c:layout>
                <c:manualLayout>
                  <c:x val="1.5779092702169626E-2"/>
                  <c:y val="-2.777777777777779E-2"/>
                </c:manualLayout>
              </c:layout>
              <c:showLegendKey val="0"/>
              <c:showVal val="1"/>
              <c:showCatName val="0"/>
              <c:showSerName val="0"/>
              <c:showPercent val="0"/>
              <c:showBubbleSize val="0"/>
            </c:dLbl>
            <c:dLbl>
              <c:idx val="1"/>
              <c:layout>
                <c:manualLayout>
                  <c:x val="2.1038790269559505E-2"/>
                  <c:y val="-3.7037037037037042E-2"/>
                </c:manualLayout>
              </c:layout>
              <c:showLegendKey val="0"/>
              <c:showVal val="1"/>
              <c:showCatName val="0"/>
              <c:showSerName val="0"/>
              <c:showPercent val="0"/>
              <c:showBubbleSize val="0"/>
            </c:dLbl>
            <c:dLbl>
              <c:idx val="2"/>
              <c:layout>
                <c:manualLayout>
                  <c:x val="1.3149243918474687E-2"/>
                  <c:y val="-3.7037037037037042E-2"/>
                </c:manualLayout>
              </c:layout>
              <c:showLegendKey val="0"/>
              <c:showVal val="1"/>
              <c:showCatName val="0"/>
              <c:showSerName val="0"/>
              <c:showPercent val="0"/>
              <c:showBubbleSize val="0"/>
            </c:dLbl>
            <c:dLbl>
              <c:idx val="3"/>
              <c:layout>
                <c:manualLayout>
                  <c:x val="1.8408941485864562E-2"/>
                  <c:y val="-2.777777777777779E-2"/>
                </c:manualLayout>
              </c:layout>
              <c:showLegendKey val="0"/>
              <c:showVal val="1"/>
              <c:showCatName val="0"/>
              <c:showSerName val="0"/>
              <c:showPercent val="0"/>
              <c:showBubbleSize val="0"/>
            </c:dLbl>
            <c:txPr>
              <a:bodyPr/>
              <a:lstStyle/>
              <a:p>
                <a:pPr>
                  <a:defRPr sz="1100" b="1"/>
                </a:pPr>
                <a:endParaRPr lang="es-MX"/>
              </a:p>
            </c:txPr>
            <c:showLegendKey val="0"/>
            <c:showVal val="1"/>
            <c:showCatName val="0"/>
            <c:showSerName val="0"/>
            <c:showPercent val="0"/>
            <c:showBubbleSize val="0"/>
            <c:showLeaderLines val="0"/>
          </c:dLbls>
          <c:cat>
            <c:strRef>
              <c:f>'[graficas nuevas (1).xlsx]Hoja1'!$A$47:$A$49</c:f>
              <c:strCache>
                <c:ptCount val="3"/>
                <c:pt idx="0">
                  <c:v>ECNT</c:v>
                </c:pt>
                <c:pt idx="1">
                  <c:v>Enfermedades infecciosas</c:v>
                </c:pt>
                <c:pt idx="2">
                  <c:v>Mortalidad materna</c:v>
                </c:pt>
              </c:strCache>
            </c:strRef>
          </c:cat>
          <c:val>
            <c:numRef>
              <c:f>'[graficas nuevas (1).xlsx]Hoja1'!$B$47:$B$49</c:f>
              <c:numCache>
                <c:formatCode>General</c:formatCode>
                <c:ptCount val="3"/>
                <c:pt idx="0">
                  <c:v>136</c:v>
                </c:pt>
                <c:pt idx="1">
                  <c:v>84</c:v>
                </c:pt>
                <c:pt idx="2">
                  <c:v>41</c:v>
                </c:pt>
              </c:numCache>
            </c:numRef>
          </c:val>
        </c:ser>
        <c:dLbls>
          <c:showLegendKey val="0"/>
          <c:showVal val="0"/>
          <c:showCatName val="0"/>
          <c:showSerName val="0"/>
          <c:showPercent val="0"/>
          <c:showBubbleSize val="0"/>
        </c:dLbls>
        <c:gapWidth val="150"/>
        <c:shape val="cylinder"/>
        <c:axId val="118729728"/>
        <c:axId val="118752000"/>
        <c:axId val="0"/>
      </c:bar3DChart>
      <c:catAx>
        <c:axId val="118729728"/>
        <c:scaling>
          <c:orientation val="minMax"/>
        </c:scaling>
        <c:delete val="0"/>
        <c:axPos val="b"/>
        <c:majorTickMark val="out"/>
        <c:minorTickMark val="none"/>
        <c:tickLblPos val="nextTo"/>
        <c:txPr>
          <a:bodyPr/>
          <a:lstStyle/>
          <a:p>
            <a:pPr>
              <a:defRPr sz="1400" b="1"/>
            </a:pPr>
            <a:endParaRPr lang="es-MX"/>
          </a:p>
        </c:txPr>
        <c:crossAx val="118752000"/>
        <c:crosses val="autoZero"/>
        <c:auto val="1"/>
        <c:lblAlgn val="ctr"/>
        <c:lblOffset val="100"/>
        <c:noMultiLvlLbl val="0"/>
      </c:catAx>
      <c:valAx>
        <c:axId val="118752000"/>
        <c:scaling>
          <c:orientation val="minMax"/>
        </c:scaling>
        <c:delete val="0"/>
        <c:axPos val="l"/>
        <c:majorGridlines/>
        <c:numFmt formatCode="General" sourceLinked="1"/>
        <c:majorTickMark val="out"/>
        <c:minorTickMark val="none"/>
        <c:tickLblPos val="nextTo"/>
        <c:crossAx val="118729728"/>
        <c:crosses val="autoZero"/>
        <c:crossBetween val="between"/>
        <c:majorUnit val="40"/>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Lbls>
            <c:dLbl>
              <c:idx val="0"/>
              <c:layout>
                <c:manualLayout>
                  <c:x val="8.7660228029003088E-3"/>
                  <c:y val="0.10412210870335428"/>
                </c:manualLayout>
              </c:layout>
              <c:showLegendKey val="0"/>
              <c:showVal val="1"/>
              <c:showCatName val="0"/>
              <c:showSerName val="0"/>
              <c:showPercent val="0"/>
              <c:showBubbleSize val="0"/>
            </c:dLbl>
            <c:dLbl>
              <c:idx val="1"/>
              <c:layout>
                <c:manualLayout>
                  <c:x val="1.154400804626452E-2"/>
                  <c:y val="-4.2187371206698313E-2"/>
                </c:manualLayout>
              </c:layout>
              <c:showLegendKey val="0"/>
              <c:showVal val="1"/>
              <c:showCatName val="0"/>
              <c:showSerName val="0"/>
              <c:showPercent val="0"/>
              <c:showBubbleSize val="0"/>
            </c:dLbl>
            <c:dLbl>
              <c:idx val="2"/>
              <c:layout>
                <c:manualLayout>
                  <c:x val="9.6200067052204224E-3"/>
                  <c:y val="-4.4029992118753823E-2"/>
                </c:manualLayout>
              </c:layout>
              <c:showLegendKey val="0"/>
              <c:showVal val="1"/>
              <c:showCatName val="0"/>
              <c:showSerName val="0"/>
              <c:showPercent val="0"/>
              <c:showBubbleSize val="0"/>
            </c:dLbl>
            <c:dLbl>
              <c:idx val="3"/>
              <c:layout>
                <c:manualLayout>
                  <c:x val="9.6200067052204224E-3"/>
                  <c:y val="-2.7494992877956457E-2"/>
                </c:manualLayout>
              </c:layout>
              <c:showLegendKey val="0"/>
              <c:showVal val="1"/>
              <c:showCatName val="0"/>
              <c:showSerName val="0"/>
              <c:showPercent val="0"/>
              <c:showBubbleSize val="0"/>
            </c:dLbl>
            <c:dLbl>
              <c:idx val="4"/>
              <c:layout>
                <c:manualLayout>
                  <c:x val="9.6200067052204224E-3"/>
                  <c:y val="-4.0959053672009943E-2"/>
                </c:manualLayout>
              </c:layout>
              <c:showLegendKey val="0"/>
              <c:showVal val="1"/>
              <c:showCatName val="0"/>
              <c:showSerName val="0"/>
              <c:showPercent val="0"/>
              <c:showBubbleSize val="0"/>
            </c:dLbl>
            <c:txPr>
              <a:bodyPr/>
              <a:lstStyle/>
              <a:p>
                <a:pPr>
                  <a:defRPr sz="1400" b="1"/>
                </a:pPr>
                <a:endParaRPr lang="es-MX"/>
              </a:p>
            </c:txPr>
            <c:showLegendKey val="0"/>
            <c:showVal val="1"/>
            <c:showCatName val="0"/>
            <c:showSerName val="0"/>
            <c:showPercent val="0"/>
            <c:showBubbleSize val="0"/>
            <c:showLeaderLines val="0"/>
          </c:dLbls>
          <c:cat>
            <c:strRef>
              <c:f>Hoja1!$A$28:$A$32</c:f>
              <c:strCache>
                <c:ptCount val="5"/>
                <c:pt idx="0">
                  <c:v>Neoplásicas</c:v>
                </c:pt>
                <c:pt idx="1">
                  <c:v>Cardiovasculares</c:v>
                </c:pt>
                <c:pt idx="2">
                  <c:v>Diabetes Mellitus</c:v>
                </c:pt>
                <c:pt idx="3">
                  <c:v>Metabólicas</c:v>
                </c:pt>
                <c:pt idx="4">
                  <c:v>Otras</c:v>
                </c:pt>
              </c:strCache>
            </c:strRef>
          </c:cat>
          <c:val>
            <c:numRef>
              <c:f>Hoja1!$B$28:$B$32</c:f>
              <c:numCache>
                <c:formatCode>General</c:formatCode>
                <c:ptCount val="5"/>
                <c:pt idx="0">
                  <c:v>50</c:v>
                </c:pt>
                <c:pt idx="1">
                  <c:v>20</c:v>
                </c:pt>
                <c:pt idx="2">
                  <c:v>11</c:v>
                </c:pt>
                <c:pt idx="3">
                  <c:v>14</c:v>
                </c:pt>
                <c:pt idx="4">
                  <c:v>41</c:v>
                </c:pt>
              </c:numCache>
            </c:numRef>
          </c:val>
        </c:ser>
        <c:dLbls>
          <c:showLegendKey val="0"/>
          <c:showVal val="0"/>
          <c:showCatName val="0"/>
          <c:showSerName val="0"/>
          <c:showPercent val="0"/>
          <c:showBubbleSize val="0"/>
        </c:dLbls>
        <c:gapWidth val="150"/>
        <c:shape val="cylinder"/>
        <c:axId val="118803456"/>
        <c:axId val="118809344"/>
        <c:axId val="0"/>
      </c:bar3DChart>
      <c:catAx>
        <c:axId val="118803456"/>
        <c:scaling>
          <c:orientation val="minMax"/>
        </c:scaling>
        <c:delete val="0"/>
        <c:axPos val="b"/>
        <c:majorTickMark val="out"/>
        <c:minorTickMark val="none"/>
        <c:tickLblPos val="nextTo"/>
        <c:txPr>
          <a:bodyPr/>
          <a:lstStyle/>
          <a:p>
            <a:pPr>
              <a:defRPr sz="1400" b="1"/>
            </a:pPr>
            <a:endParaRPr lang="es-MX"/>
          </a:p>
        </c:txPr>
        <c:crossAx val="118809344"/>
        <c:crosses val="autoZero"/>
        <c:auto val="1"/>
        <c:lblAlgn val="ctr"/>
        <c:lblOffset val="100"/>
        <c:noMultiLvlLbl val="0"/>
      </c:catAx>
      <c:valAx>
        <c:axId val="118809344"/>
        <c:scaling>
          <c:orientation val="minMax"/>
        </c:scaling>
        <c:delete val="0"/>
        <c:axPos val="l"/>
        <c:majorGridlines/>
        <c:numFmt formatCode="General" sourceLinked="1"/>
        <c:majorTickMark val="out"/>
        <c:minorTickMark val="none"/>
        <c:tickLblPos val="nextTo"/>
        <c:crossAx val="118803456"/>
        <c:crosses val="autoZero"/>
        <c:crossBetween val="between"/>
        <c:majorUnit val="10"/>
      </c:valAx>
    </c:plotArea>
    <c:plotVisOnly val="1"/>
    <c:dispBlanksAs val="gap"/>
    <c:showDLblsOverMax val="0"/>
  </c:chart>
  <c:txPr>
    <a:bodyPr/>
    <a:lstStyle/>
    <a:p>
      <a:pPr>
        <a:defRPr sz="1800"/>
      </a:pPr>
      <a:endParaRPr lang="es-MX"/>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0"/>
    <c:view3D>
      <c:rotX val="15"/>
      <c:rotY val="20"/>
      <c:depthPercent val="100"/>
      <c:rAngAx val="1"/>
    </c:view3D>
    <c:floor>
      <c:thickness val="0"/>
    </c:floor>
    <c:sideWall>
      <c:thickness val="0"/>
    </c:sideWall>
    <c:backWall>
      <c:thickness val="0"/>
    </c:backWall>
    <c:plotArea>
      <c:layout/>
      <c:bar3DChart>
        <c:barDir val="col"/>
        <c:grouping val="clustered"/>
        <c:varyColors val="0"/>
        <c:ser>
          <c:idx val="0"/>
          <c:order val="0"/>
          <c:invertIfNegative val="0"/>
          <c:dLbls>
            <c:txPr>
              <a:bodyPr/>
              <a:lstStyle/>
              <a:p>
                <a:pPr>
                  <a:defRPr b="1"/>
                </a:pPr>
                <a:endParaRPr lang="es-MX"/>
              </a:p>
            </c:txPr>
            <c:showLegendKey val="0"/>
            <c:showVal val="1"/>
            <c:showCatName val="0"/>
            <c:showSerName val="0"/>
            <c:showPercent val="0"/>
            <c:showBubbleSize val="0"/>
            <c:showLeaderLines val="0"/>
          </c:dLbls>
          <c:cat>
            <c:strRef>
              <c:f>[GRÁFICAS.xls]gráficas!$B$61:$B$68</c:f>
              <c:strCache>
                <c:ptCount val="8"/>
                <c:pt idx="0">
                  <c:v>2do. Semestre 2009</c:v>
                </c:pt>
                <c:pt idx="1">
                  <c:v>1er. Semestre 2010</c:v>
                </c:pt>
                <c:pt idx="2">
                  <c:v>2do. Semestre 2010</c:v>
                </c:pt>
                <c:pt idx="3">
                  <c:v>1er. Semestre 2011</c:v>
                </c:pt>
                <c:pt idx="4">
                  <c:v>2do. Semestre 2011 *</c:v>
                </c:pt>
                <c:pt idx="5">
                  <c:v>1er. Semestre 2012</c:v>
                </c:pt>
                <c:pt idx="6">
                  <c:v>2do. Semestre 2012</c:v>
                </c:pt>
                <c:pt idx="7">
                  <c:v>Enero-febrero 2013</c:v>
                </c:pt>
              </c:strCache>
            </c:strRef>
          </c:cat>
          <c:val>
            <c:numRef>
              <c:f>[GRÁFICAS.xls]gráficas!$C$61:$C$68</c:f>
              <c:numCache>
                <c:formatCode>#,##0</c:formatCode>
                <c:ptCount val="8"/>
                <c:pt idx="0">
                  <c:v>1887</c:v>
                </c:pt>
                <c:pt idx="1">
                  <c:v>23118</c:v>
                </c:pt>
                <c:pt idx="2">
                  <c:v>67704</c:v>
                </c:pt>
                <c:pt idx="3">
                  <c:v>137837</c:v>
                </c:pt>
                <c:pt idx="4">
                  <c:v>55128</c:v>
                </c:pt>
                <c:pt idx="5">
                  <c:v>324172</c:v>
                </c:pt>
                <c:pt idx="6">
                  <c:v>496424</c:v>
                </c:pt>
                <c:pt idx="7">
                  <c:v>163863</c:v>
                </c:pt>
              </c:numCache>
            </c:numRef>
          </c:val>
        </c:ser>
        <c:dLbls>
          <c:showLegendKey val="0"/>
          <c:showVal val="0"/>
          <c:showCatName val="0"/>
          <c:showSerName val="0"/>
          <c:showPercent val="0"/>
          <c:showBubbleSize val="0"/>
        </c:dLbls>
        <c:gapWidth val="150"/>
        <c:shape val="cylinder"/>
        <c:axId val="67785472"/>
        <c:axId val="67787008"/>
        <c:axId val="0"/>
      </c:bar3DChart>
      <c:catAx>
        <c:axId val="67785472"/>
        <c:scaling>
          <c:orientation val="minMax"/>
        </c:scaling>
        <c:delete val="0"/>
        <c:axPos val="b"/>
        <c:numFmt formatCode="General" sourceLinked="1"/>
        <c:majorTickMark val="out"/>
        <c:minorTickMark val="none"/>
        <c:tickLblPos val="nextTo"/>
        <c:txPr>
          <a:bodyPr/>
          <a:lstStyle/>
          <a:p>
            <a:pPr>
              <a:defRPr b="1"/>
            </a:pPr>
            <a:endParaRPr lang="es-MX"/>
          </a:p>
        </c:txPr>
        <c:crossAx val="67787008"/>
        <c:crosses val="autoZero"/>
        <c:auto val="1"/>
        <c:lblAlgn val="ctr"/>
        <c:lblOffset val="100"/>
        <c:noMultiLvlLbl val="0"/>
      </c:catAx>
      <c:valAx>
        <c:axId val="67787008"/>
        <c:scaling>
          <c:orientation val="minMax"/>
        </c:scaling>
        <c:delete val="0"/>
        <c:axPos val="l"/>
        <c:majorGridlines/>
        <c:numFmt formatCode="#,##0" sourceLinked="1"/>
        <c:majorTickMark val="out"/>
        <c:minorTickMark val="none"/>
        <c:tickLblPos val="nextTo"/>
        <c:crossAx val="67785472"/>
        <c:crosses val="autoZero"/>
        <c:crossBetween val="between"/>
      </c:valAx>
      <c:spPr>
        <a:noFill/>
        <a:ln w="25400">
          <a:noFill/>
        </a:ln>
      </c:spPr>
    </c:plotArea>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0"/>
    <c:view3D>
      <c:rotX val="20"/>
      <c:rotY val="0"/>
      <c:rAngAx val="0"/>
      <c:perspective val="30"/>
    </c:view3D>
    <c:floor>
      <c:thickness val="0"/>
    </c:floor>
    <c:sideWall>
      <c:thickness val="0"/>
    </c:sideWall>
    <c:backWall>
      <c:thickness val="0"/>
    </c:backWall>
    <c:plotArea>
      <c:layout>
        <c:manualLayout>
          <c:layoutTarget val="inner"/>
          <c:xMode val="edge"/>
          <c:yMode val="edge"/>
          <c:x val="2.8343676099480998E-2"/>
          <c:y val="4.6808163628411087E-2"/>
          <c:w val="0.83773668005142288"/>
          <c:h val="0.90638367274317844"/>
        </c:manualLayout>
      </c:layout>
      <c:pie3DChart>
        <c:varyColors val="1"/>
        <c:ser>
          <c:idx val="0"/>
          <c:order val="0"/>
          <c:dLbls>
            <c:dLbl>
              <c:idx val="0"/>
              <c:tx>
                <c:rich>
                  <a:bodyPr/>
                  <a:lstStyle/>
                  <a:p>
                    <a:r>
                      <a:rPr lang="en-US" sz="1400" b="1"/>
                      <a:t>40, </a:t>
                    </a:r>
                  </a:p>
                  <a:p>
                    <a:r>
                      <a:rPr lang="en-US" sz="1400" b="1"/>
                      <a:t>5%</a:t>
                    </a:r>
                    <a:endParaRPr lang="en-US"/>
                  </a:p>
                </c:rich>
              </c:tx>
              <c:showLegendKey val="0"/>
              <c:showVal val="1"/>
              <c:showCatName val="0"/>
              <c:showSerName val="0"/>
              <c:showPercent val="1"/>
              <c:showBubbleSize val="0"/>
            </c:dLbl>
            <c:dLbl>
              <c:idx val="1"/>
              <c:layout>
                <c:manualLayout>
                  <c:x val="-0.20163353018372704"/>
                  <c:y val="-0.14975320793234198"/>
                </c:manualLayout>
              </c:layout>
              <c:tx>
                <c:rich>
                  <a:bodyPr/>
                  <a:lstStyle/>
                  <a:p>
                    <a:r>
                      <a:rPr lang="en-US" sz="1400" b="1" dirty="0" smtClean="0"/>
                      <a:t>398, </a:t>
                    </a:r>
                    <a:endParaRPr lang="en-US" sz="1400" b="1" dirty="0"/>
                  </a:p>
                  <a:p>
                    <a:r>
                      <a:rPr lang="en-US" sz="1400" b="1" dirty="0" smtClean="0"/>
                      <a:t>52%</a:t>
                    </a:r>
                    <a:endParaRPr lang="en-US" dirty="0"/>
                  </a:p>
                </c:rich>
              </c:tx>
              <c:showLegendKey val="0"/>
              <c:showVal val="1"/>
              <c:showCatName val="0"/>
              <c:showSerName val="0"/>
              <c:showPercent val="1"/>
              <c:showBubbleSize val="0"/>
            </c:dLbl>
            <c:dLbl>
              <c:idx val="2"/>
              <c:layout>
                <c:manualLayout>
                  <c:x val="0.25576520122484742"/>
                  <c:y val="2.8176217556138815E-2"/>
                </c:manualLayout>
              </c:layout>
              <c:tx>
                <c:rich>
                  <a:bodyPr/>
                  <a:lstStyle/>
                  <a:p>
                    <a:r>
                      <a:rPr lang="en-US" sz="1400" b="1" dirty="0" smtClean="0"/>
                      <a:t>324</a:t>
                    </a:r>
                    <a:r>
                      <a:rPr lang="en-US" sz="1400" b="1" dirty="0"/>
                      <a:t>, </a:t>
                    </a:r>
                  </a:p>
                  <a:p>
                    <a:r>
                      <a:rPr lang="en-US" sz="1400" b="1" dirty="0" smtClean="0"/>
                      <a:t>43%</a:t>
                    </a:r>
                    <a:endParaRPr lang="en-US" dirty="0"/>
                  </a:p>
                </c:rich>
              </c:tx>
              <c:showLegendKey val="0"/>
              <c:showVal val="1"/>
              <c:showCatName val="0"/>
              <c:showSerName val="0"/>
              <c:showPercent val="1"/>
              <c:showBubbleSize val="0"/>
            </c:dLbl>
            <c:txPr>
              <a:bodyPr/>
              <a:lstStyle/>
              <a:p>
                <a:pPr>
                  <a:defRPr sz="1400" b="1"/>
                </a:pPr>
                <a:endParaRPr lang="es-MX"/>
              </a:p>
            </c:txPr>
            <c:showLegendKey val="0"/>
            <c:showVal val="1"/>
            <c:showCatName val="0"/>
            <c:showSerName val="0"/>
            <c:showPercent val="1"/>
            <c:showBubbleSize val="0"/>
            <c:showLeaderLines val="1"/>
          </c:dLbls>
          <c:val>
            <c:numRef>
              <c:f>'Encuesta Nacional'!$AS$19:$AU$19</c:f>
              <c:numCache>
                <c:formatCode>General</c:formatCode>
                <c:ptCount val="3"/>
                <c:pt idx="0">
                  <c:v>40</c:v>
                </c:pt>
                <c:pt idx="1">
                  <c:v>398</c:v>
                </c:pt>
                <c:pt idx="2">
                  <c:v>364</c:v>
                </c:pt>
              </c:numCache>
            </c:numRef>
          </c:val>
        </c:ser>
        <c:dLbls>
          <c:showLegendKey val="0"/>
          <c:showVal val="0"/>
          <c:showCatName val="0"/>
          <c:showSerName val="0"/>
          <c:showPercent val="0"/>
          <c:showBubbleSize val="0"/>
          <c:showLeaderLines val="1"/>
        </c:dLbls>
      </c:pie3DChart>
    </c:plotArea>
    <c:legend>
      <c:legendPos val="r"/>
      <c:overlay val="0"/>
      <c:txPr>
        <a:bodyPr/>
        <a:lstStyle/>
        <a:p>
          <a:pPr rtl="0">
            <a:defRPr/>
          </a:pPr>
          <a:endParaRPr lang="es-MX"/>
        </a:p>
      </c:txPr>
    </c:legend>
    <c:plotVisOnly val="1"/>
    <c:dispBlanksAs val="zero"/>
    <c:showDLblsOverMax val="0"/>
  </c:chart>
  <c:txPr>
    <a:bodyPr/>
    <a:lstStyle/>
    <a:p>
      <a:pPr>
        <a:defRPr sz="1800"/>
      </a:pPr>
      <a:endParaRPr lang="es-MX"/>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pie3DChart>
        <c:varyColors val="1"/>
        <c:ser>
          <c:idx val="0"/>
          <c:order val="0"/>
          <c:dLbls>
            <c:dLbl>
              <c:idx val="0"/>
              <c:tx>
                <c:rich>
                  <a:bodyPr/>
                  <a:lstStyle/>
                  <a:p>
                    <a:r>
                      <a:rPr lang="en-US" sz="1200" b="1"/>
                      <a:t>472, </a:t>
                    </a:r>
                  </a:p>
                  <a:p>
                    <a:r>
                      <a:rPr lang="en-US" sz="1200" b="1"/>
                      <a:t>40%</a:t>
                    </a:r>
                    <a:endParaRPr lang="en-US"/>
                  </a:p>
                </c:rich>
              </c:tx>
              <c:showLegendKey val="0"/>
              <c:showVal val="1"/>
              <c:showCatName val="0"/>
              <c:showSerName val="0"/>
              <c:showPercent val="1"/>
              <c:showBubbleSize val="0"/>
            </c:dLbl>
            <c:dLbl>
              <c:idx val="1"/>
              <c:tx>
                <c:rich>
                  <a:bodyPr/>
                  <a:lstStyle/>
                  <a:p>
                    <a:r>
                      <a:rPr lang="en-US" sz="1200" b="1"/>
                      <a:t>179, </a:t>
                    </a:r>
                  </a:p>
                  <a:p>
                    <a:r>
                      <a:rPr lang="en-US" sz="1200" b="1"/>
                      <a:t>15%</a:t>
                    </a:r>
                    <a:endParaRPr lang="en-US"/>
                  </a:p>
                </c:rich>
              </c:tx>
              <c:showLegendKey val="0"/>
              <c:showVal val="1"/>
              <c:showCatName val="0"/>
              <c:showSerName val="0"/>
              <c:showPercent val="1"/>
              <c:showBubbleSize val="0"/>
            </c:dLbl>
            <c:dLbl>
              <c:idx val="2"/>
              <c:tx>
                <c:rich>
                  <a:bodyPr/>
                  <a:lstStyle/>
                  <a:p>
                    <a:r>
                      <a:rPr lang="en-US" sz="1200" b="1"/>
                      <a:t>351, </a:t>
                    </a:r>
                  </a:p>
                  <a:p>
                    <a:r>
                      <a:rPr lang="en-US" sz="1200" b="1"/>
                      <a:t>29%</a:t>
                    </a:r>
                    <a:endParaRPr lang="en-US"/>
                  </a:p>
                </c:rich>
              </c:tx>
              <c:showLegendKey val="0"/>
              <c:showVal val="1"/>
              <c:showCatName val="0"/>
              <c:showSerName val="0"/>
              <c:showPercent val="1"/>
              <c:showBubbleSize val="0"/>
            </c:dLbl>
            <c:dLbl>
              <c:idx val="3"/>
              <c:layout>
                <c:manualLayout>
                  <c:x val="-5.7140748031496061E-2"/>
                  <c:y val="7.225138524351132E-4"/>
                </c:manualLayout>
              </c:layout>
              <c:tx>
                <c:rich>
                  <a:bodyPr/>
                  <a:lstStyle/>
                  <a:p>
                    <a:r>
                      <a:rPr lang="en-US" sz="1200" b="1"/>
                      <a:t>14, </a:t>
                    </a:r>
                  </a:p>
                  <a:p>
                    <a:r>
                      <a:rPr lang="en-US" sz="1200" b="1"/>
                      <a:t>1%</a:t>
                    </a:r>
                    <a:endParaRPr lang="en-US"/>
                  </a:p>
                </c:rich>
              </c:tx>
              <c:showLegendKey val="0"/>
              <c:showVal val="1"/>
              <c:showCatName val="0"/>
              <c:showSerName val="0"/>
              <c:showPercent val="1"/>
              <c:showBubbleSize val="0"/>
            </c:dLbl>
            <c:dLbl>
              <c:idx val="4"/>
              <c:layout>
                <c:manualLayout>
                  <c:x val="3.7576990376203018E-2"/>
                  <c:y val="-0.11147710702828813"/>
                </c:manualLayout>
              </c:layout>
              <c:tx>
                <c:rich>
                  <a:bodyPr/>
                  <a:lstStyle/>
                  <a:p>
                    <a:r>
                      <a:rPr lang="en-US" sz="1200" b="1"/>
                      <a:t>12, </a:t>
                    </a:r>
                  </a:p>
                  <a:p>
                    <a:r>
                      <a:rPr lang="en-US" sz="1200" b="1"/>
                      <a:t>1%</a:t>
                    </a:r>
                    <a:endParaRPr lang="en-US"/>
                  </a:p>
                </c:rich>
              </c:tx>
              <c:showLegendKey val="0"/>
              <c:showVal val="1"/>
              <c:showCatName val="0"/>
              <c:showSerName val="0"/>
              <c:showPercent val="1"/>
              <c:showBubbleSize val="0"/>
            </c:dLbl>
            <c:dLbl>
              <c:idx val="5"/>
              <c:tx>
                <c:rich>
                  <a:bodyPr/>
                  <a:lstStyle/>
                  <a:p>
                    <a:r>
                      <a:rPr lang="en-US" sz="1200" b="1"/>
                      <a:t>161, </a:t>
                    </a:r>
                  </a:p>
                  <a:p>
                    <a:r>
                      <a:rPr lang="en-US" sz="1200" b="1"/>
                      <a:t>14%</a:t>
                    </a:r>
                    <a:endParaRPr lang="en-US"/>
                  </a:p>
                </c:rich>
              </c:tx>
              <c:showLegendKey val="0"/>
              <c:showVal val="1"/>
              <c:showCatName val="0"/>
              <c:showSerName val="0"/>
              <c:showPercent val="1"/>
              <c:showBubbleSize val="0"/>
            </c:dLbl>
            <c:txPr>
              <a:bodyPr/>
              <a:lstStyle/>
              <a:p>
                <a:pPr>
                  <a:defRPr sz="1200" b="1"/>
                </a:pPr>
                <a:endParaRPr lang="es-MX"/>
              </a:p>
            </c:txPr>
            <c:showLegendKey val="0"/>
            <c:showVal val="1"/>
            <c:showCatName val="0"/>
            <c:showSerName val="0"/>
            <c:showPercent val="1"/>
            <c:showBubbleSize val="0"/>
            <c:showLeaderLines val="1"/>
          </c:dLbls>
          <c:val>
            <c:numRef>
              <c:f>'Encuesta Nacional'!$BF$19:$BK$19</c:f>
              <c:numCache>
                <c:formatCode>General</c:formatCode>
                <c:ptCount val="6"/>
                <c:pt idx="0">
                  <c:v>472</c:v>
                </c:pt>
                <c:pt idx="1">
                  <c:v>179</c:v>
                </c:pt>
                <c:pt idx="2">
                  <c:v>351</c:v>
                </c:pt>
                <c:pt idx="3">
                  <c:v>14</c:v>
                </c:pt>
                <c:pt idx="4">
                  <c:v>12</c:v>
                </c:pt>
                <c:pt idx="5">
                  <c:v>161</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90849568189593644"/>
          <c:y val="0.19781169300971968"/>
          <c:w val="5.5973084191038934E-2"/>
          <c:h val="0.46672253218477111"/>
        </c:manualLayout>
      </c:layout>
      <c:overlay val="0"/>
      <c:txPr>
        <a:bodyPr/>
        <a:lstStyle/>
        <a:p>
          <a:pPr rtl="0">
            <a:defRPr sz="1200" b="1"/>
          </a:pPr>
          <a:endParaRPr lang="es-MX"/>
        </a:p>
      </c:txPr>
    </c:legend>
    <c:plotVisOnly val="1"/>
    <c:dispBlanksAs val="zero"/>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pie3DChart>
        <c:varyColors val="1"/>
        <c:ser>
          <c:idx val="0"/>
          <c:order val="0"/>
          <c:dLbls>
            <c:dLbl>
              <c:idx val="0"/>
              <c:layout>
                <c:manualLayout>
                  <c:x val="-0.19237117235345563"/>
                  <c:y val="6.5380577427821607E-2"/>
                </c:manualLayout>
              </c:layout>
              <c:tx>
                <c:rich>
                  <a:bodyPr/>
                  <a:lstStyle/>
                  <a:p>
                    <a:pPr>
                      <a:defRPr sz="1200" b="1">
                        <a:solidFill>
                          <a:schemeClr val="bg1"/>
                        </a:solidFill>
                      </a:defRPr>
                    </a:pPr>
                    <a:r>
                      <a:rPr lang="en-US">
                        <a:solidFill>
                          <a:schemeClr val="bg1"/>
                        </a:solidFill>
                      </a:rPr>
                      <a:t>449, </a:t>
                    </a:r>
                  </a:p>
                  <a:p>
                    <a:pPr>
                      <a:defRPr sz="1200" b="1">
                        <a:solidFill>
                          <a:schemeClr val="bg1"/>
                        </a:solidFill>
                      </a:defRPr>
                    </a:pPr>
                    <a:r>
                      <a:rPr lang="en-US">
                        <a:solidFill>
                          <a:schemeClr val="bg1"/>
                        </a:solidFill>
                      </a:rPr>
                      <a:t>39%</a:t>
                    </a:r>
                  </a:p>
                </c:rich>
              </c:tx>
              <c:spPr/>
              <c:showLegendKey val="0"/>
              <c:showVal val="1"/>
              <c:showCatName val="0"/>
              <c:showSerName val="0"/>
              <c:showPercent val="1"/>
              <c:showBubbleSize val="0"/>
            </c:dLbl>
            <c:dLbl>
              <c:idx val="1"/>
              <c:layout>
                <c:manualLayout>
                  <c:x val="-4.7946850393700786E-2"/>
                  <c:y val="-0.21230387868183143"/>
                </c:manualLayout>
              </c:layout>
              <c:tx>
                <c:rich>
                  <a:bodyPr/>
                  <a:lstStyle/>
                  <a:p>
                    <a:pPr>
                      <a:defRPr sz="1200" b="1">
                        <a:solidFill>
                          <a:schemeClr val="bg1"/>
                        </a:solidFill>
                      </a:defRPr>
                    </a:pPr>
                    <a:r>
                      <a:rPr lang="en-US">
                        <a:solidFill>
                          <a:schemeClr val="bg1"/>
                        </a:solidFill>
                      </a:rPr>
                      <a:t>59, </a:t>
                    </a:r>
                  </a:p>
                  <a:p>
                    <a:pPr>
                      <a:defRPr sz="1200" b="1">
                        <a:solidFill>
                          <a:schemeClr val="bg1"/>
                        </a:solidFill>
                      </a:defRPr>
                    </a:pPr>
                    <a:r>
                      <a:rPr lang="en-US">
                        <a:solidFill>
                          <a:schemeClr val="bg1"/>
                        </a:solidFill>
                      </a:rPr>
                      <a:t>5%</a:t>
                    </a:r>
                  </a:p>
                </c:rich>
              </c:tx>
              <c:spPr/>
              <c:showLegendKey val="0"/>
              <c:showVal val="1"/>
              <c:showCatName val="0"/>
              <c:showSerName val="0"/>
              <c:showPercent val="1"/>
              <c:showBubbleSize val="0"/>
            </c:dLbl>
            <c:dLbl>
              <c:idx val="2"/>
              <c:tx>
                <c:rich>
                  <a:bodyPr/>
                  <a:lstStyle/>
                  <a:p>
                    <a:pPr>
                      <a:defRPr sz="1200" b="1">
                        <a:solidFill>
                          <a:schemeClr val="bg1"/>
                        </a:solidFill>
                      </a:defRPr>
                    </a:pPr>
                    <a:r>
                      <a:rPr lang="en-US">
                        <a:solidFill>
                          <a:schemeClr val="bg1"/>
                        </a:solidFill>
                      </a:rPr>
                      <a:t>239, </a:t>
                    </a:r>
                  </a:p>
                  <a:p>
                    <a:pPr>
                      <a:defRPr sz="1200" b="1">
                        <a:solidFill>
                          <a:schemeClr val="bg1"/>
                        </a:solidFill>
                      </a:defRPr>
                    </a:pPr>
                    <a:r>
                      <a:rPr lang="en-US">
                        <a:solidFill>
                          <a:schemeClr val="bg1"/>
                        </a:solidFill>
                      </a:rPr>
                      <a:t>21%</a:t>
                    </a:r>
                  </a:p>
                </c:rich>
              </c:tx>
              <c:spPr/>
              <c:showLegendKey val="0"/>
              <c:showVal val="1"/>
              <c:showCatName val="0"/>
              <c:showSerName val="0"/>
              <c:showPercent val="1"/>
              <c:showBubbleSize val="0"/>
            </c:dLbl>
            <c:dLbl>
              <c:idx val="3"/>
              <c:layout>
                <c:manualLayout>
                  <c:x val="-8.4458661417322958E-3"/>
                  <c:y val="8.8800670749489857E-2"/>
                </c:manualLayout>
              </c:layout>
              <c:tx>
                <c:rich>
                  <a:bodyPr/>
                  <a:lstStyle/>
                  <a:p>
                    <a:r>
                      <a:rPr lang="en-US"/>
                      <a:t>57, </a:t>
                    </a:r>
                  </a:p>
                  <a:p>
                    <a:r>
                      <a:rPr lang="en-US"/>
                      <a:t>5%</a:t>
                    </a:r>
                  </a:p>
                </c:rich>
              </c:tx>
              <c:showLegendKey val="0"/>
              <c:showVal val="1"/>
              <c:showCatName val="0"/>
              <c:showSerName val="0"/>
              <c:showPercent val="1"/>
              <c:showBubbleSize val="0"/>
            </c:dLbl>
            <c:dLbl>
              <c:idx val="4"/>
              <c:layout>
                <c:manualLayout>
                  <c:x val="1.3194444444444445E-3"/>
                  <c:y val="-0.120942330125401"/>
                </c:manualLayout>
              </c:layout>
              <c:tx>
                <c:rich>
                  <a:bodyPr/>
                  <a:lstStyle/>
                  <a:p>
                    <a:r>
                      <a:rPr lang="en-US"/>
                      <a:t>35, </a:t>
                    </a:r>
                  </a:p>
                  <a:p>
                    <a:r>
                      <a:rPr lang="en-US"/>
                      <a:t>3%</a:t>
                    </a:r>
                  </a:p>
                </c:rich>
              </c:tx>
              <c:showLegendKey val="0"/>
              <c:showVal val="1"/>
              <c:showCatName val="0"/>
              <c:showSerName val="0"/>
              <c:showPercent val="1"/>
              <c:showBubbleSize val="0"/>
            </c:dLbl>
            <c:dLbl>
              <c:idx val="5"/>
              <c:layout>
                <c:manualLayout>
                  <c:x val="0.15660290901137375"/>
                  <c:y val="3.4250874890638668E-2"/>
                </c:manualLayout>
              </c:layout>
              <c:tx>
                <c:rich>
                  <a:bodyPr/>
                  <a:lstStyle/>
                  <a:p>
                    <a:r>
                      <a:rPr lang="en-US"/>
                      <a:t>173, </a:t>
                    </a:r>
                  </a:p>
                  <a:p>
                    <a:r>
                      <a:rPr lang="en-US"/>
                      <a:t>15%</a:t>
                    </a:r>
                  </a:p>
                </c:rich>
              </c:tx>
              <c:showLegendKey val="0"/>
              <c:showVal val="1"/>
              <c:showCatName val="0"/>
              <c:showSerName val="0"/>
              <c:showPercent val="1"/>
              <c:showBubbleSize val="0"/>
            </c:dLbl>
            <c:dLbl>
              <c:idx val="6"/>
              <c:layout>
                <c:manualLayout>
                  <c:x val="3.7630249343832044E-2"/>
                  <c:y val="-1.7895158938466046E-2"/>
                </c:manualLayout>
              </c:layout>
              <c:tx>
                <c:rich>
                  <a:bodyPr/>
                  <a:lstStyle/>
                  <a:p>
                    <a:r>
                      <a:rPr lang="en-US"/>
                      <a:t>60, </a:t>
                    </a:r>
                  </a:p>
                  <a:p>
                    <a:r>
                      <a:rPr lang="en-US"/>
                      <a:t>5%</a:t>
                    </a:r>
                  </a:p>
                </c:rich>
              </c:tx>
              <c:showLegendKey val="0"/>
              <c:showVal val="1"/>
              <c:showCatName val="0"/>
              <c:showSerName val="0"/>
              <c:showPercent val="1"/>
              <c:showBubbleSize val="0"/>
            </c:dLbl>
            <c:dLbl>
              <c:idx val="7"/>
              <c:tx>
                <c:rich>
                  <a:bodyPr/>
                  <a:lstStyle/>
                  <a:p>
                    <a:r>
                      <a:rPr lang="en-US"/>
                      <a:t>72, </a:t>
                    </a:r>
                  </a:p>
                  <a:p>
                    <a:r>
                      <a:rPr lang="en-US"/>
                      <a:t>7%</a:t>
                    </a:r>
                  </a:p>
                </c:rich>
              </c:tx>
              <c:showLegendKey val="0"/>
              <c:showVal val="1"/>
              <c:showCatName val="0"/>
              <c:showSerName val="0"/>
              <c:showPercent val="1"/>
              <c:showBubbleSize val="0"/>
            </c:dLbl>
            <c:txPr>
              <a:bodyPr/>
              <a:lstStyle/>
              <a:p>
                <a:pPr>
                  <a:defRPr sz="1200" b="1"/>
                </a:pPr>
                <a:endParaRPr lang="es-MX"/>
              </a:p>
            </c:txPr>
            <c:showLegendKey val="0"/>
            <c:showVal val="1"/>
            <c:showCatName val="0"/>
            <c:showSerName val="0"/>
            <c:showPercent val="1"/>
            <c:showBubbleSize val="0"/>
            <c:showLeaderLines val="1"/>
          </c:dLbls>
          <c:val>
            <c:numRef>
              <c:f>'Encuesta Nacional'!$AW$19:$BD$19</c:f>
              <c:numCache>
                <c:formatCode>General</c:formatCode>
                <c:ptCount val="8"/>
                <c:pt idx="0">
                  <c:v>449</c:v>
                </c:pt>
                <c:pt idx="1">
                  <c:v>59</c:v>
                </c:pt>
                <c:pt idx="2">
                  <c:v>239</c:v>
                </c:pt>
                <c:pt idx="3">
                  <c:v>57</c:v>
                </c:pt>
                <c:pt idx="4">
                  <c:v>35</c:v>
                </c:pt>
                <c:pt idx="5">
                  <c:v>173</c:v>
                </c:pt>
                <c:pt idx="6">
                  <c:v>60</c:v>
                </c:pt>
                <c:pt idx="7">
                  <c:v>72</c:v>
                </c:pt>
              </c:numCache>
            </c:numRef>
          </c:val>
        </c:ser>
        <c:dLbls>
          <c:showLegendKey val="0"/>
          <c:showVal val="0"/>
          <c:showCatName val="0"/>
          <c:showSerName val="0"/>
          <c:showPercent val="0"/>
          <c:showBubbleSize val="0"/>
          <c:showLeaderLines val="1"/>
        </c:dLbls>
      </c:pie3DChart>
    </c:plotArea>
    <c:legend>
      <c:legendPos val="r"/>
      <c:overlay val="0"/>
      <c:txPr>
        <a:bodyPr/>
        <a:lstStyle/>
        <a:p>
          <a:pPr rtl="0">
            <a:defRPr sz="1200" b="1"/>
          </a:pPr>
          <a:endParaRPr lang="es-MX"/>
        </a:p>
      </c:txPr>
    </c:legend>
    <c:plotVisOnly val="1"/>
    <c:dispBlanksAs val="zero"/>
    <c:showDLblsOverMax val="0"/>
  </c:chart>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image" Target="../media/image34.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image" Target="../media/image3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095626D-60C3-40FB-97E8-3D1272021EE2}" type="datetimeFigureOut">
              <a:rPr lang="es-MX"/>
              <a:pPr>
                <a:defRPr/>
              </a:pPr>
              <a:t>15/05/2013</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MX"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MX" noProof="0" smtClean="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E695F67-931F-426E-9E92-ECC00153EBEB}" type="slidenum">
              <a:rPr lang="es-MX"/>
              <a:pPr>
                <a:defRPr/>
              </a:pPr>
              <a:t>‹Nº›</a:t>
            </a:fld>
            <a:endParaRPr lang="es-MX"/>
          </a:p>
        </p:txBody>
      </p:sp>
    </p:spTree>
    <p:extLst>
      <p:ext uri="{BB962C8B-B14F-4D97-AF65-F5344CB8AC3E}">
        <p14:creationId xmlns:p14="http://schemas.microsoft.com/office/powerpoint/2010/main" val="28715062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xfrm>
            <a:off x="925719" y="685838"/>
            <a:ext cx="5008166" cy="3429182"/>
          </a:xfrm>
          <a:ln/>
        </p:spPr>
      </p:sp>
      <p:sp>
        <p:nvSpPr>
          <p:cNvPr id="260099" name="Rectangle 3"/>
          <p:cNvSpPr>
            <a:spLocks noGrp="1" noChangeArrowheads="1"/>
          </p:cNvSpPr>
          <p:nvPr>
            <p:ph type="body" idx="1"/>
          </p:nvPr>
        </p:nvSpPr>
        <p:spPr>
          <a:xfrm>
            <a:off x="685480" y="4344607"/>
            <a:ext cx="5487041" cy="411355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es-E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1 Marcador de imagen de diapositiva"/>
          <p:cNvSpPr>
            <a:spLocks noGrp="1" noRot="1" noChangeAspect="1" noTextEdit="1"/>
          </p:cNvSpPr>
          <p:nvPr>
            <p:ph type="sldImg"/>
          </p:nvPr>
        </p:nvSpPr>
        <p:spPr>
          <a:xfrm>
            <a:off x="1143000" y="685800"/>
            <a:ext cx="4573588" cy="3429000"/>
          </a:xfrm>
          <a:ln/>
        </p:spPr>
      </p:sp>
      <p:sp>
        <p:nvSpPr>
          <p:cNvPr id="84995" name="2 Marcador de notas"/>
          <p:cNvSpPr>
            <a:spLocks noGrp="1"/>
          </p:cNvSpPr>
          <p:nvPr>
            <p:ph type="body" idx="1"/>
          </p:nvPr>
        </p:nvSpPr>
        <p:spPr>
          <a:xfrm>
            <a:off x="685480" y="4344607"/>
            <a:ext cx="5487041" cy="411355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p>
            <a:pPr defTabSz="457200"/>
            <a:endParaRPr lang="es-ES" smtClean="0">
              <a:latin typeface="Arial" pitchFamily="34" charset="0"/>
            </a:endParaRPr>
          </a:p>
        </p:txBody>
      </p:sp>
      <p:sp>
        <p:nvSpPr>
          <p:cNvPr id="84996" name="3 Marcador de número de diapositiva"/>
          <p:cNvSpPr txBox="1">
            <a:spLocks noGrp="1"/>
          </p:cNvSpPr>
          <p:nvPr/>
        </p:nvSpPr>
        <p:spPr bwMode="auto">
          <a:xfrm>
            <a:off x="3883852" y="8684826"/>
            <a:ext cx="2972547" cy="45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1pPr>
            <a:lvl2pPr marL="742950" indent="-28575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2pPr>
            <a:lvl3pPr marL="11430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3pPr>
            <a:lvl4pPr marL="16002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4pPr>
            <a:lvl5pPr marL="20574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itchFamily="34" charset="0"/>
                <a:cs typeface="Arial" pitchFamily="34" charset="0"/>
              </a:defRPr>
            </a:lvl9pPr>
          </a:lstStyle>
          <a:p>
            <a:pPr algn="r" eaLnBrk="1" hangingPunct="1">
              <a:buClr>
                <a:srgbClr val="000000"/>
              </a:buClr>
              <a:buSzPct val="100000"/>
              <a:buFont typeface="Times New Roman" pitchFamily="18" charset="0"/>
              <a:buNone/>
            </a:pPr>
            <a:fld id="{E45652B5-3959-4295-BCAB-1962EB2008D2}" type="slidenum">
              <a:rPr lang="es-MX" sz="1200">
                <a:solidFill>
                  <a:srgbClr val="000000"/>
                </a:solidFill>
              </a:rPr>
              <a:pPr algn="r" eaLnBrk="1" hangingPunct="1">
                <a:buClr>
                  <a:srgbClr val="000000"/>
                </a:buClr>
                <a:buSzPct val="100000"/>
                <a:buFont typeface="Times New Roman" pitchFamily="18" charset="0"/>
                <a:buNone/>
              </a:pPr>
              <a:t>6</a:t>
            </a:fld>
            <a:endParaRPr lang="es-MX" sz="12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MX" smtClean="0">
              <a:latin typeface="Times New Roman" pitchFamily="18" charset="0"/>
            </a:endParaRPr>
          </a:p>
        </p:txBody>
      </p:sp>
      <p:sp>
        <p:nvSpPr>
          <p:cNvPr id="1434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MS PGothic" pitchFamily="34" charset="-128"/>
              </a:defRPr>
            </a:lvl1pPr>
            <a:lvl2pPr marL="729057" indent="-280406" eaLnBrk="0" hangingPunct="0">
              <a:defRPr>
                <a:solidFill>
                  <a:schemeClr val="tx1"/>
                </a:solidFill>
                <a:latin typeface="Calibri" pitchFamily="34" charset="0"/>
                <a:ea typeface="MS PGothic" pitchFamily="34" charset="-128"/>
              </a:defRPr>
            </a:lvl2pPr>
            <a:lvl3pPr marL="1121626" indent="-224325" eaLnBrk="0" hangingPunct="0">
              <a:defRPr>
                <a:solidFill>
                  <a:schemeClr val="tx1"/>
                </a:solidFill>
                <a:latin typeface="Calibri" pitchFamily="34" charset="0"/>
                <a:ea typeface="MS PGothic" pitchFamily="34" charset="-128"/>
              </a:defRPr>
            </a:lvl3pPr>
            <a:lvl4pPr marL="1570276" indent="-224325" eaLnBrk="0" hangingPunct="0">
              <a:defRPr>
                <a:solidFill>
                  <a:schemeClr val="tx1"/>
                </a:solidFill>
                <a:latin typeface="Calibri" pitchFamily="34" charset="0"/>
                <a:ea typeface="MS PGothic" pitchFamily="34" charset="-128"/>
              </a:defRPr>
            </a:lvl4pPr>
            <a:lvl5pPr marL="2018927" indent="-224325" eaLnBrk="0" hangingPunct="0">
              <a:defRPr>
                <a:solidFill>
                  <a:schemeClr val="tx1"/>
                </a:solidFill>
                <a:latin typeface="Calibri" pitchFamily="34" charset="0"/>
                <a:ea typeface="MS PGothic" pitchFamily="34" charset="-128"/>
              </a:defRPr>
            </a:lvl5pPr>
            <a:lvl6pPr marL="2467577" indent="-224325" defTabSz="448650" eaLnBrk="0" fontAlgn="base" hangingPunct="0">
              <a:spcBef>
                <a:spcPct val="0"/>
              </a:spcBef>
              <a:spcAft>
                <a:spcPct val="0"/>
              </a:spcAft>
              <a:defRPr>
                <a:solidFill>
                  <a:schemeClr val="tx1"/>
                </a:solidFill>
                <a:latin typeface="Calibri" pitchFamily="34" charset="0"/>
                <a:ea typeface="MS PGothic" pitchFamily="34" charset="-128"/>
              </a:defRPr>
            </a:lvl6pPr>
            <a:lvl7pPr marL="2916227" indent="-224325" defTabSz="448650" eaLnBrk="0" fontAlgn="base" hangingPunct="0">
              <a:spcBef>
                <a:spcPct val="0"/>
              </a:spcBef>
              <a:spcAft>
                <a:spcPct val="0"/>
              </a:spcAft>
              <a:defRPr>
                <a:solidFill>
                  <a:schemeClr val="tx1"/>
                </a:solidFill>
                <a:latin typeface="Calibri" pitchFamily="34" charset="0"/>
                <a:ea typeface="MS PGothic" pitchFamily="34" charset="-128"/>
              </a:defRPr>
            </a:lvl7pPr>
            <a:lvl8pPr marL="3364878" indent="-224325" defTabSz="448650" eaLnBrk="0" fontAlgn="base" hangingPunct="0">
              <a:spcBef>
                <a:spcPct val="0"/>
              </a:spcBef>
              <a:spcAft>
                <a:spcPct val="0"/>
              </a:spcAft>
              <a:defRPr>
                <a:solidFill>
                  <a:schemeClr val="tx1"/>
                </a:solidFill>
                <a:latin typeface="Calibri" pitchFamily="34" charset="0"/>
                <a:ea typeface="MS PGothic" pitchFamily="34" charset="-128"/>
              </a:defRPr>
            </a:lvl8pPr>
            <a:lvl9pPr marL="3813528" indent="-224325" defTabSz="44865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D3964127-AE3B-485F-BFD6-093833CC4BC5}" type="slidenum">
              <a:rPr lang="en-GB" smtClean="0">
                <a:cs typeface="Arial" charset="0"/>
              </a:rPr>
              <a:pPr eaLnBrk="1" hangingPunct="1"/>
              <a:t>14</a:t>
            </a:fld>
            <a:endParaRPr lang="en-GB" smtClean="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MX" smtClean="0">
              <a:latin typeface="Times New Roman" pitchFamily="18" charset="0"/>
            </a:endParaRPr>
          </a:p>
        </p:txBody>
      </p:sp>
      <p:sp>
        <p:nvSpPr>
          <p:cNvPr id="1536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MS PGothic" pitchFamily="34" charset="-128"/>
              </a:defRPr>
            </a:lvl1pPr>
            <a:lvl2pPr marL="729057" indent="-280406" eaLnBrk="0" hangingPunct="0">
              <a:defRPr>
                <a:solidFill>
                  <a:schemeClr val="tx1"/>
                </a:solidFill>
                <a:latin typeface="Calibri" pitchFamily="34" charset="0"/>
                <a:ea typeface="MS PGothic" pitchFamily="34" charset="-128"/>
              </a:defRPr>
            </a:lvl2pPr>
            <a:lvl3pPr marL="1121626" indent="-224325" eaLnBrk="0" hangingPunct="0">
              <a:defRPr>
                <a:solidFill>
                  <a:schemeClr val="tx1"/>
                </a:solidFill>
                <a:latin typeface="Calibri" pitchFamily="34" charset="0"/>
                <a:ea typeface="MS PGothic" pitchFamily="34" charset="-128"/>
              </a:defRPr>
            </a:lvl3pPr>
            <a:lvl4pPr marL="1570276" indent="-224325" eaLnBrk="0" hangingPunct="0">
              <a:defRPr>
                <a:solidFill>
                  <a:schemeClr val="tx1"/>
                </a:solidFill>
                <a:latin typeface="Calibri" pitchFamily="34" charset="0"/>
                <a:ea typeface="MS PGothic" pitchFamily="34" charset="-128"/>
              </a:defRPr>
            </a:lvl4pPr>
            <a:lvl5pPr marL="2018927" indent="-224325" eaLnBrk="0" hangingPunct="0">
              <a:defRPr>
                <a:solidFill>
                  <a:schemeClr val="tx1"/>
                </a:solidFill>
                <a:latin typeface="Calibri" pitchFamily="34" charset="0"/>
                <a:ea typeface="MS PGothic" pitchFamily="34" charset="-128"/>
              </a:defRPr>
            </a:lvl5pPr>
            <a:lvl6pPr marL="2467577" indent="-224325" defTabSz="448650" eaLnBrk="0" fontAlgn="base" hangingPunct="0">
              <a:spcBef>
                <a:spcPct val="0"/>
              </a:spcBef>
              <a:spcAft>
                <a:spcPct val="0"/>
              </a:spcAft>
              <a:defRPr>
                <a:solidFill>
                  <a:schemeClr val="tx1"/>
                </a:solidFill>
                <a:latin typeface="Calibri" pitchFamily="34" charset="0"/>
                <a:ea typeface="MS PGothic" pitchFamily="34" charset="-128"/>
              </a:defRPr>
            </a:lvl6pPr>
            <a:lvl7pPr marL="2916227" indent="-224325" defTabSz="448650" eaLnBrk="0" fontAlgn="base" hangingPunct="0">
              <a:spcBef>
                <a:spcPct val="0"/>
              </a:spcBef>
              <a:spcAft>
                <a:spcPct val="0"/>
              </a:spcAft>
              <a:defRPr>
                <a:solidFill>
                  <a:schemeClr val="tx1"/>
                </a:solidFill>
                <a:latin typeface="Calibri" pitchFamily="34" charset="0"/>
                <a:ea typeface="MS PGothic" pitchFamily="34" charset="-128"/>
              </a:defRPr>
            </a:lvl7pPr>
            <a:lvl8pPr marL="3364878" indent="-224325" defTabSz="448650" eaLnBrk="0" fontAlgn="base" hangingPunct="0">
              <a:spcBef>
                <a:spcPct val="0"/>
              </a:spcBef>
              <a:spcAft>
                <a:spcPct val="0"/>
              </a:spcAft>
              <a:defRPr>
                <a:solidFill>
                  <a:schemeClr val="tx1"/>
                </a:solidFill>
                <a:latin typeface="Calibri" pitchFamily="34" charset="0"/>
                <a:ea typeface="MS PGothic" pitchFamily="34" charset="-128"/>
              </a:defRPr>
            </a:lvl8pPr>
            <a:lvl9pPr marL="3813528" indent="-224325" defTabSz="44865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B3D5F4B5-33D9-42A6-933F-501FD5EEB5C5}" type="slidenum">
              <a:rPr lang="en-GB" smtClean="0">
                <a:cs typeface="Arial" charset="0"/>
              </a:rPr>
              <a:pPr eaLnBrk="1" hangingPunct="1"/>
              <a:t>15</a:t>
            </a:fld>
            <a:endParaRPr lang="en-GB" smtClean="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MX" smtClean="0">
              <a:latin typeface="Times New Roman" pitchFamily="18" charset="0"/>
            </a:endParaRPr>
          </a:p>
        </p:txBody>
      </p:sp>
      <p:sp>
        <p:nvSpPr>
          <p:cNvPr id="1638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MS PGothic" pitchFamily="34" charset="-128"/>
              </a:defRPr>
            </a:lvl1pPr>
            <a:lvl2pPr marL="729057" indent="-280406" eaLnBrk="0" hangingPunct="0">
              <a:defRPr>
                <a:solidFill>
                  <a:schemeClr val="tx1"/>
                </a:solidFill>
                <a:latin typeface="Calibri" pitchFamily="34" charset="0"/>
                <a:ea typeface="MS PGothic" pitchFamily="34" charset="-128"/>
              </a:defRPr>
            </a:lvl2pPr>
            <a:lvl3pPr marL="1121626" indent="-224325" eaLnBrk="0" hangingPunct="0">
              <a:defRPr>
                <a:solidFill>
                  <a:schemeClr val="tx1"/>
                </a:solidFill>
                <a:latin typeface="Calibri" pitchFamily="34" charset="0"/>
                <a:ea typeface="MS PGothic" pitchFamily="34" charset="-128"/>
              </a:defRPr>
            </a:lvl3pPr>
            <a:lvl4pPr marL="1570276" indent="-224325" eaLnBrk="0" hangingPunct="0">
              <a:defRPr>
                <a:solidFill>
                  <a:schemeClr val="tx1"/>
                </a:solidFill>
                <a:latin typeface="Calibri" pitchFamily="34" charset="0"/>
                <a:ea typeface="MS PGothic" pitchFamily="34" charset="-128"/>
              </a:defRPr>
            </a:lvl4pPr>
            <a:lvl5pPr marL="2018927" indent="-224325" eaLnBrk="0" hangingPunct="0">
              <a:defRPr>
                <a:solidFill>
                  <a:schemeClr val="tx1"/>
                </a:solidFill>
                <a:latin typeface="Calibri" pitchFamily="34" charset="0"/>
                <a:ea typeface="MS PGothic" pitchFamily="34" charset="-128"/>
              </a:defRPr>
            </a:lvl5pPr>
            <a:lvl6pPr marL="2467577" indent="-224325" defTabSz="448650" eaLnBrk="0" fontAlgn="base" hangingPunct="0">
              <a:spcBef>
                <a:spcPct val="0"/>
              </a:spcBef>
              <a:spcAft>
                <a:spcPct val="0"/>
              </a:spcAft>
              <a:defRPr>
                <a:solidFill>
                  <a:schemeClr val="tx1"/>
                </a:solidFill>
                <a:latin typeface="Calibri" pitchFamily="34" charset="0"/>
                <a:ea typeface="MS PGothic" pitchFamily="34" charset="-128"/>
              </a:defRPr>
            </a:lvl6pPr>
            <a:lvl7pPr marL="2916227" indent="-224325" defTabSz="448650" eaLnBrk="0" fontAlgn="base" hangingPunct="0">
              <a:spcBef>
                <a:spcPct val="0"/>
              </a:spcBef>
              <a:spcAft>
                <a:spcPct val="0"/>
              </a:spcAft>
              <a:defRPr>
                <a:solidFill>
                  <a:schemeClr val="tx1"/>
                </a:solidFill>
                <a:latin typeface="Calibri" pitchFamily="34" charset="0"/>
                <a:ea typeface="MS PGothic" pitchFamily="34" charset="-128"/>
              </a:defRPr>
            </a:lvl7pPr>
            <a:lvl8pPr marL="3364878" indent="-224325" defTabSz="448650" eaLnBrk="0" fontAlgn="base" hangingPunct="0">
              <a:spcBef>
                <a:spcPct val="0"/>
              </a:spcBef>
              <a:spcAft>
                <a:spcPct val="0"/>
              </a:spcAft>
              <a:defRPr>
                <a:solidFill>
                  <a:schemeClr val="tx1"/>
                </a:solidFill>
                <a:latin typeface="Calibri" pitchFamily="34" charset="0"/>
                <a:ea typeface="MS PGothic" pitchFamily="34" charset="-128"/>
              </a:defRPr>
            </a:lvl8pPr>
            <a:lvl9pPr marL="3813528" indent="-224325" defTabSz="44865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EB6EBB7C-CEF1-435B-A82E-EC625757F2DF}" type="slidenum">
              <a:rPr lang="en-GB" smtClean="0">
                <a:cs typeface="Arial" charset="0"/>
              </a:rPr>
              <a:pPr eaLnBrk="1" hangingPunct="1"/>
              <a:t>16</a:t>
            </a:fld>
            <a:endParaRPr lang="en-GB" smtClean="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MX" smtClean="0">
              <a:latin typeface="Times New Roman" pitchFamily="18" charset="0"/>
            </a:endParaRPr>
          </a:p>
        </p:txBody>
      </p:sp>
      <p:sp>
        <p:nvSpPr>
          <p:cNvPr id="17412"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MS PGothic" pitchFamily="34" charset="-128"/>
              </a:defRPr>
            </a:lvl1pPr>
            <a:lvl2pPr marL="729057" indent="-280406" eaLnBrk="0" hangingPunct="0">
              <a:defRPr>
                <a:solidFill>
                  <a:schemeClr val="tx1"/>
                </a:solidFill>
                <a:latin typeface="Calibri" pitchFamily="34" charset="0"/>
                <a:ea typeface="MS PGothic" pitchFamily="34" charset="-128"/>
              </a:defRPr>
            </a:lvl2pPr>
            <a:lvl3pPr marL="1121626" indent="-224325" eaLnBrk="0" hangingPunct="0">
              <a:defRPr>
                <a:solidFill>
                  <a:schemeClr val="tx1"/>
                </a:solidFill>
                <a:latin typeface="Calibri" pitchFamily="34" charset="0"/>
                <a:ea typeface="MS PGothic" pitchFamily="34" charset="-128"/>
              </a:defRPr>
            </a:lvl3pPr>
            <a:lvl4pPr marL="1570276" indent="-224325" eaLnBrk="0" hangingPunct="0">
              <a:defRPr>
                <a:solidFill>
                  <a:schemeClr val="tx1"/>
                </a:solidFill>
                <a:latin typeface="Calibri" pitchFamily="34" charset="0"/>
                <a:ea typeface="MS PGothic" pitchFamily="34" charset="-128"/>
              </a:defRPr>
            </a:lvl4pPr>
            <a:lvl5pPr marL="2018927" indent="-224325" eaLnBrk="0" hangingPunct="0">
              <a:defRPr>
                <a:solidFill>
                  <a:schemeClr val="tx1"/>
                </a:solidFill>
                <a:latin typeface="Calibri" pitchFamily="34" charset="0"/>
                <a:ea typeface="MS PGothic" pitchFamily="34" charset="-128"/>
              </a:defRPr>
            </a:lvl5pPr>
            <a:lvl6pPr marL="2467577" indent="-224325" defTabSz="448650" eaLnBrk="0" fontAlgn="base" hangingPunct="0">
              <a:spcBef>
                <a:spcPct val="0"/>
              </a:spcBef>
              <a:spcAft>
                <a:spcPct val="0"/>
              </a:spcAft>
              <a:defRPr>
                <a:solidFill>
                  <a:schemeClr val="tx1"/>
                </a:solidFill>
                <a:latin typeface="Calibri" pitchFamily="34" charset="0"/>
                <a:ea typeface="MS PGothic" pitchFamily="34" charset="-128"/>
              </a:defRPr>
            </a:lvl6pPr>
            <a:lvl7pPr marL="2916227" indent="-224325" defTabSz="448650" eaLnBrk="0" fontAlgn="base" hangingPunct="0">
              <a:spcBef>
                <a:spcPct val="0"/>
              </a:spcBef>
              <a:spcAft>
                <a:spcPct val="0"/>
              </a:spcAft>
              <a:defRPr>
                <a:solidFill>
                  <a:schemeClr val="tx1"/>
                </a:solidFill>
                <a:latin typeface="Calibri" pitchFamily="34" charset="0"/>
                <a:ea typeface="MS PGothic" pitchFamily="34" charset="-128"/>
              </a:defRPr>
            </a:lvl7pPr>
            <a:lvl8pPr marL="3364878" indent="-224325" defTabSz="448650" eaLnBrk="0" fontAlgn="base" hangingPunct="0">
              <a:spcBef>
                <a:spcPct val="0"/>
              </a:spcBef>
              <a:spcAft>
                <a:spcPct val="0"/>
              </a:spcAft>
              <a:defRPr>
                <a:solidFill>
                  <a:schemeClr val="tx1"/>
                </a:solidFill>
                <a:latin typeface="Calibri" pitchFamily="34" charset="0"/>
                <a:ea typeface="MS PGothic" pitchFamily="34" charset="-128"/>
              </a:defRPr>
            </a:lvl8pPr>
            <a:lvl9pPr marL="3813528" indent="-224325" defTabSz="44865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3229A0FD-E462-4F0D-B42F-CE668B888E22}" type="slidenum">
              <a:rPr lang="en-GB" smtClean="0">
                <a:cs typeface="Arial" charset="0"/>
              </a:rPr>
              <a:pPr eaLnBrk="1" hangingPunct="1"/>
              <a:t>19</a:t>
            </a:fld>
            <a:endParaRPr lang="en-GB" smtClean="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MX" smtClean="0">
              <a:latin typeface="Times New Roman" pitchFamily="18" charset="0"/>
            </a:endParaRPr>
          </a:p>
        </p:txBody>
      </p:sp>
      <p:sp>
        <p:nvSpPr>
          <p:cNvPr id="1843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MS PGothic" pitchFamily="34" charset="-128"/>
              </a:defRPr>
            </a:lvl1pPr>
            <a:lvl2pPr marL="729057" indent="-280406" eaLnBrk="0" hangingPunct="0">
              <a:defRPr>
                <a:solidFill>
                  <a:schemeClr val="tx1"/>
                </a:solidFill>
                <a:latin typeface="Calibri" pitchFamily="34" charset="0"/>
                <a:ea typeface="MS PGothic" pitchFamily="34" charset="-128"/>
              </a:defRPr>
            </a:lvl2pPr>
            <a:lvl3pPr marL="1121626" indent="-224325" eaLnBrk="0" hangingPunct="0">
              <a:defRPr>
                <a:solidFill>
                  <a:schemeClr val="tx1"/>
                </a:solidFill>
                <a:latin typeface="Calibri" pitchFamily="34" charset="0"/>
                <a:ea typeface="MS PGothic" pitchFamily="34" charset="-128"/>
              </a:defRPr>
            </a:lvl3pPr>
            <a:lvl4pPr marL="1570276" indent="-224325" eaLnBrk="0" hangingPunct="0">
              <a:defRPr>
                <a:solidFill>
                  <a:schemeClr val="tx1"/>
                </a:solidFill>
                <a:latin typeface="Calibri" pitchFamily="34" charset="0"/>
                <a:ea typeface="MS PGothic" pitchFamily="34" charset="-128"/>
              </a:defRPr>
            </a:lvl4pPr>
            <a:lvl5pPr marL="2018927" indent="-224325" eaLnBrk="0" hangingPunct="0">
              <a:defRPr>
                <a:solidFill>
                  <a:schemeClr val="tx1"/>
                </a:solidFill>
                <a:latin typeface="Calibri" pitchFamily="34" charset="0"/>
                <a:ea typeface="MS PGothic" pitchFamily="34" charset="-128"/>
              </a:defRPr>
            </a:lvl5pPr>
            <a:lvl6pPr marL="2467577" indent="-224325" defTabSz="448650" eaLnBrk="0" fontAlgn="base" hangingPunct="0">
              <a:spcBef>
                <a:spcPct val="0"/>
              </a:spcBef>
              <a:spcAft>
                <a:spcPct val="0"/>
              </a:spcAft>
              <a:defRPr>
                <a:solidFill>
                  <a:schemeClr val="tx1"/>
                </a:solidFill>
                <a:latin typeface="Calibri" pitchFamily="34" charset="0"/>
                <a:ea typeface="MS PGothic" pitchFamily="34" charset="-128"/>
              </a:defRPr>
            </a:lvl6pPr>
            <a:lvl7pPr marL="2916227" indent="-224325" defTabSz="448650" eaLnBrk="0" fontAlgn="base" hangingPunct="0">
              <a:spcBef>
                <a:spcPct val="0"/>
              </a:spcBef>
              <a:spcAft>
                <a:spcPct val="0"/>
              </a:spcAft>
              <a:defRPr>
                <a:solidFill>
                  <a:schemeClr val="tx1"/>
                </a:solidFill>
                <a:latin typeface="Calibri" pitchFamily="34" charset="0"/>
                <a:ea typeface="MS PGothic" pitchFamily="34" charset="-128"/>
              </a:defRPr>
            </a:lvl7pPr>
            <a:lvl8pPr marL="3364878" indent="-224325" defTabSz="448650" eaLnBrk="0" fontAlgn="base" hangingPunct="0">
              <a:spcBef>
                <a:spcPct val="0"/>
              </a:spcBef>
              <a:spcAft>
                <a:spcPct val="0"/>
              </a:spcAft>
              <a:defRPr>
                <a:solidFill>
                  <a:schemeClr val="tx1"/>
                </a:solidFill>
                <a:latin typeface="Calibri" pitchFamily="34" charset="0"/>
                <a:ea typeface="MS PGothic" pitchFamily="34" charset="-128"/>
              </a:defRPr>
            </a:lvl8pPr>
            <a:lvl9pPr marL="3813528" indent="-224325" defTabSz="44865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FC167EBB-06E7-4762-9554-BE433DC71C35}" type="slidenum">
              <a:rPr lang="en-GB" smtClean="0">
                <a:cs typeface="Arial" charset="0"/>
              </a:rPr>
              <a:pPr eaLnBrk="1" hangingPunct="1"/>
              <a:t>21</a:t>
            </a:fld>
            <a:endParaRPr lang="en-GB"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57200" y="1864413"/>
            <a:ext cx="8229600" cy="2905662"/>
          </a:xfrm>
          <a:prstGeom prst="rect">
            <a:avLst/>
          </a:prstGeom>
        </p:spPr>
        <p:txBody>
          <a:bodyPr vert="horz" anchor="ctr" anchorCtr="1"/>
          <a:lstStyle>
            <a:lvl1pPr>
              <a:defRPr sz="3200" b="1" i="0">
                <a:solidFill>
                  <a:schemeClr val="bg1">
                    <a:lumMod val="50000"/>
                  </a:schemeClr>
                </a:solidFill>
                <a:latin typeface="Adobe Caslon Pro"/>
                <a:cs typeface="Adobe Caslon Pro"/>
              </a:defRPr>
            </a:lvl1pPr>
          </a:lstStyle>
          <a:p>
            <a:r>
              <a:rPr lang="es-ES_tradnl" dirty="0" smtClean="0"/>
              <a:t>Clic para editar título</a:t>
            </a:r>
            <a:endParaRPr lang="es-ES" dirty="0"/>
          </a:p>
        </p:txBody>
      </p:sp>
      <p:sp>
        <p:nvSpPr>
          <p:cNvPr id="6" name="Marcador de texto 5"/>
          <p:cNvSpPr>
            <a:spLocks noGrp="1"/>
          </p:cNvSpPr>
          <p:nvPr>
            <p:ph type="body" sz="quarter" idx="10"/>
          </p:nvPr>
        </p:nvSpPr>
        <p:spPr>
          <a:xfrm>
            <a:off x="1741488" y="5879584"/>
            <a:ext cx="7082991" cy="369332"/>
          </a:xfrm>
          <a:prstGeom prst="rect">
            <a:avLst/>
          </a:prstGeom>
        </p:spPr>
        <p:txBody>
          <a:bodyPr vert="horz" anchor="ctr" anchorCtr="0">
            <a:spAutoFit/>
          </a:bodyPr>
          <a:lstStyle>
            <a:lvl1pPr marL="0" indent="0" algn="r">
              <a:buNone/>
              <a:defRPr sz="1800" b="0" i="0">
                <a:solidFill>
                  <a:schemeClr val="bg1"/>
                </a:solidFill>
                <a:latin typeface="Adobe Caslon Pro SmBd"/>
                <a:cs typeface="Adobe Caslon Pro SmBd"/>
              </a:defRPr>
            </a:lvl1pPr>
            <a:lvl2pPr algn="r">
              <a:defRPr sz="1800" b="0" i="0">
                <a:solidFill>
                  <a:schemeClr val="bg1"/>
                </a:solidFill>
                <a:latin typeface="Adobe Caslon Pro SmBd"/>
                <a:cs typeface="Adobe Caslon Pro SmBd"/>
              </a:defRPr>
            </a:lvl2pPr>
            <a:lvl3pPr algn="r">
              <a:defRPr sz="1800" b="0" i="0">
                <a:solidFill>
                  <a:schemeClr val="bg1"/>
                </a:solidFill>
                <a:latin typeface="Adobe Caslon Pro SmBd"/>
                <a:cs typeface="Adobe Caslon Pro SmBd"/>
              </a:defRPr>
            </a:lvl3pPr>
            <a:lvl4pPr algn="r">
              <a:defRPr sz="1800" b="0" i="0">
                <a:solidFill>
                  <a:schemeClr val="bg1"/>
                </a:solidFill>
                <a:latin typeface="Adobe Caslon Pro SmBd"/>
                <a:cs typeface="Adobe Caslon Pro SmBd"/>
              </a:defRPr>
            </a:lvl4pPr>
            <a:lvl5pPr algn="r">
              <a:defRPr sz="1800" b="0" i="0">
                <a:solidFill>
                  <a:schemeClr val="bg1"/>
                </a:solidFill>
                <a:latin typeface="Adobe Caslon Pro SmBd"/>
                <a:cs typeface="Adobe Caslon Pro SmBd"/>
              </a:defRPr>
            </a:lvl5pPr>
          </a:lstStyle>
          <a:p>
            <a:pPr lvl="0"/>
            <a:r>
              <a:rPr lang="es-ES_tradnl" dirty="0" smtClean="0"/>
              <a:t>Haga clic para modificar el estilo de texto del patrón</a:t>
            </a:r>
          </a:p>
        </p:txBody>
      </p:sp>
    </p:spTree>
    <p:extLst>
      <p:ext uri="{BB962C8B-B14F-4D97-AF65-F5344CB8AC3E}">
        <p14:creationId xmlns:p14="http://schemas.microsoft.com/office/powerpoint/2010/main" val="437500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de título">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48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eño personalizado">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2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seño personalizado">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790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a:xfrm>
            <a:off x="457200" y="6356350"/>
            <a:ext cx="2133600" cy="365125"/>
          </a:xfrm>
          <a:prstGeom prst="rect">
            <a:avLst/>
          </a:prstGeom>
        </p:spPr>
        <p:txBody>
          <a:bodyPr/>
          <a:lstStyle>
            <a:lvl1pPr>
              <a:defRPr/>
            </a:lvl1pPr>
          </a:lstStyle>
          <a:p>
            <a:pPr>
              <a:defRPr/>
            </a:pPr>
            <a:fld id="{B60CB3AA-D2C3-49A6-B19C-EB461AA171B9}" type="datetimeFigureOut">
              <a:rPr lang="es-MX"/>
              <a:pPr>
                <a:defRPr/>
              </a:pPr>
              <a:t>15/05/2013</a:t>
            </a:fld>
            <a:endParaRPr lang="es-MX"/>
          </a:p>
        </p:txBody>
      </p:sp>
      <p:sp>
        <p:nvSpPr>
          <p:cNvPr id="3" name="4 Marcador de pie de página"/>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A83A5AE7-2E9A-4873-AC1C-C87F0806A81D}" type="slidenum">
              <a:rPr lang="es-MX"/>
              <a:pPr>
                <a:defRPr/>
              </a:pPr>
              <a:t>‹Nº›</a:t>
            </a:fld>
            <a:endParaRPr lang="es-MX"/>
          </a:p>
        </p:txBody>
      </p:sp>
    </p:spTree>
    <p:extLst>
      <p:ext uri="{BB962C8B-B14F-4D97-AF65-F5344CB8AC3E}">
        <p14:creationId xmlns:p14="http://schemas.microsoft.com/office/powerpoint/2010/main" val="112382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052513"/>
            <a:ext cx="8229600" cy="1143000"/>
          </a:xfrm>
          <a:prstGeom prst="rect">
            <a:avLst/>
          </a:prstGeom>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a:xfrm>
            <a:off x="457200" y="2205038"/>
            <a:ext cx="8229600" cy="39211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lvl1pPr>
              <a:defRPr/>
            </a:lvl1pPr>
          </a:lstStyle>
          <a:p>
            <a:pPr>
              <a:defRPr/>
            </a:pPr>
            <a:fld id="{73B8564B-C768-4ED9-9C61-623F07987B65}" type="datetimeFigureOut">
              <a:rPr lang="es-MX"/>
              <a:pPr>
                <a:defRPr/>
              </a:pPr>
              <a:t>15/05/2013</a:t>
            </a:fld>
            <a:endParaRPr lang="es-MX"/>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A952A672-2CFF-4482-9CD3-39114EEB2ECA}" type="slidenum">
              <a:rPr lang="es-MX"/>
              <a:pPr>
                <a:defRPr/>
              </a:pPr>
              <a:t>‹Nº›</a:t>
            </a:fld>
            <a:endParaRPr lang="es-MX"/>
          </a:p>
        </p:txBody>
      </p:sp>
    </p:spTree>
    <p:extLst>
      <p:ext uri="{BB962C8B-B14F-4D97-AF65-F5344CB8AC3E}">
        <p14:creationId xmlns:p14="http://schemas.microsoft.com/office/powerpoint/2010/main" val="3803515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1052513"/>
            <a:ext cx="8229600" cy="1143000"/>
          </a:xfrm>
          <a:prstGeom prst="rect">
            <a:avLst/>
          </a:prstGeom>
        </p:spPr>
        <p:txBody>
          <a:bodyPr/>
          <a:lstStyle/>
          <a:p>
            <a:r>
              <a:rPr lang="es-ES" smtClean="0"/>
              <a:t>Haga clic para modificar el estilo de título del patrón</a:t>
            </a:r>
            <a:endParaRPr lang="es-MX"/>
          </a:p>
        </p:txBody>
      </p:sp>
      <p:sp>
        <p:nvSpPr>
          <p:cNvPr id="3" name="3 Marcador de fecha"/>
          <p:cNvSpPr>
            <a:spLocks noGrp="1"/>
          </p:cNvSpPr>
          <p:nvPr>
            <p:ph type="dt" sz="half" idx="10"/>
          </p:nvPr>
        </p:nvSpPr>
        <p:spPr>
          <a:xfrm>
            <a:off x="457200" y="6356350"/>
            <a:ext cx="2133600" cy="365125"/>
          </a:xfrm>
          <a:prstGeom prst="rect">
            <a:avLst/>
          </a:prstGeom>
        </p:spPr>
        <p:txBody>
          <a:bodyPr/>
          <a:lstStyle>
            <a:lvl1pPr>
              <a:defRPr/>
            </a:lvl1pPr>
          </a:lstStyle>
          <a:p>
            <a:pPr>
              <a:defRPr/>
            </a:pPr>
            <a:fld id="{1F8F1AB0-6F05-436F-B4A2-E9195E0563A0}" type="datetimeFigureOut">
              <a:rPr lang="es-MX"/>
              <a:pPr>
                <a:defRPr/>
              </a:pPr>
              <a:t>15/05/2013</a:t>
            </a:fld>
            <a:endParaRPr lang="es-MX"/>
          </a:p>
        </p:txBody>
      </p:sp>
      <p:sp>
        <p:nvSpPr>
          <p:cNvPr id="4" name="4 Marcador de pie de página"/>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647AF7CA-FC60-4542-A773-0562CFCAF142}" type="slidenum">
              <a:rPr lang="es-MX"/>
              <a:pPr>
                <a:defRPr/>
              </a:pPr>
              <a:t>‹Nº›</a:t>
            </a:fld>
            <a:endParaRPr lang="es-MX"/>
          </a:p>
        </p:txBody>
      </p:sp>
    </p:spTree>
    <p:extLst>
      <p:ext uri="{BB962C8B-B14F-4D97-AF65-F5344CB8AC3E}">
        <p14:creationId xmlns:p14="http://schemas.microsoft.com/office/powerpoint/2010/main" val="2245919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Diseño personalizado">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6087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Diseño personalizado">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4109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0"/>
          <a:cs typeface="Geneva" charset="0"/>
        </a:defRPr>
      </a:lvl1pPr>
      <a:lvl2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2pPr>
      <a:lvl3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3pPr>
      <a:lvl4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4pPr>
      <a:lvl5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5pPr>
      <a:lvl6pPr marL="457200" algn="ctr" defTabSz="457200" rtl="0" fontAlgn="base">
        <a:spcBef>
          <a:spcPct val="0"/>
        </a:spcBef>
        <a:spcAft>
          <a:spcPct val="0"/>
        </a:spcAft>
        <a:defRPr sz="4400">
          <a:solidFill>
            <a:schemeClr val="tx1"/>
          </a:solidFill>
          <a:latin typeface="Calibri" charset="0"/>
          <a:ea typeface="Geneva" charset="0"/>
          <a:cs typeface="Geneva" charset="0"/>
        </a:defRPr>
      </a:lvl6pPr>
      <a:lvl7pPr marL="914400" algn="ctr" defTabSz="457200" rtl="0" fontAlgn="base">
        <a:spcBef>
          <a:spcPct val="0"/>
        </a:spcBef>
        <a:spcAft>
          <a:spcPct val="0"/>
        </a:spcAft>
        <a:defRPr sz="4400">
          <a:solidFill>
            <a:schemeClr val="tx1"/>
          </a:solidFill>
          <a:latin typeface="Calibri" charset="0"/>
          <a:ea typeface="Geneva" charset="0"/>
          <a:cs typeface="Geneva" charset="0"/>
        </a:defRPr>
      </a:lvl7pPr>
      <a:lvl8pPr marL="1371600" algn="ctr" defTabSz="457200" rtl="0" fontAlgn="base">
        <a:spcBef>
          <a:spcPct val="0"/>
        </a:spcBef>
        <a:spcAft>
          <a:spcPct val="0"/>
        </a:spcAft>
        <a:defRPr sz="4400">
          <a:solidFill>
            <a:schemeClr val="tx1"/>
          </a:solidFill>
          <a:latin typeface="Calibri" charset="0"/>
          <a:ea typeface="Geneva" charset="0"/>
          <a:cs typeface="Geneva" charset="0"/>
        </a:defRPr>
      </a:lvl8pPr>
      <a:lvl9pPr marL="1828800" algn="ctr" defTabSz="457200" rtl="0" fontAlgn="base">
        <a:spcBef>
          <a:spcPct val="0"/>
        </a:spcBef>
        <a:spcAft>
          <a:spcPct val="0"/>
        </a:spcAft>
        <a:defRPr sz="4400">
          <a:solidFill>
            <a:schemeClr val="tx1"/>
          </a:solidFill>
          <a:latin typeface="Calibri" charset="0"/>
          <a:ea typeface="Geneva" charset="0"/>
          <a:cs typeface="Geneva"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0"/>
          <a:cs typeface="Geneva"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0"/>
          <a:cs typeface="Geneva"/>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0"/>
          <a:cs typeface="Geneva"/>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hyperlink" Target="http://www.calidad.salud.gob.mx/" TargetMode="External"/><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www.cenetec.salud.gob.mx/CatalogoMaestroGPC.htl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chart" Target="../charts/chart3.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cenetec.gob.mx/CatalogoMaestro/Gu&#237;asdePr&#225;cticaCl&#237;nica" TargetMode="External"/><Relationship Id="rId2" Type="http://schemas.openxmlformats.org/officeDocument/2006/relationships/hyperlink" Target="http://www.calidad.salud.gob.mx/Gu&#237;asdePr&#225;cticaCl&#237;nica"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5.png"/><Relationship Id="rId5" Type="http://schemas.openxmlformats.org/officeDocument/2006/relationships/oleObject" Target="../embeddings/oleObject6.bin"/><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7.png"/><Relationship Id="rId5" Type="http://schemas.openxmlformats.org/officeDocument/2006/relationships/oleObject" Target="../embeddings/oleObject8.bin"/><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6.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9.xml"/><Relationship Id="rId4" Type="http://schemas.openxmlformats.org/officeDocument/2006/relationships/image" Target="../media/image6.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mailto:elena.trejo@salud.gob.m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1 Marcador de texto"/>
          <p:cNvSpPr>
            <a:spLocks noGrp="1"/>
          </p:cNvSpPr>
          <p:nvPr>
            <p:ph type="body" sz="quarter" idx="10"/>
          </p:nvPr>
        </p:nvSpPr>
        <p:spPr bwMode="auto">
          <a:xfrm>
            <a:off x="1741488" y="5802640"/>
            <a:ext cx="7083425" cy="5232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p>
            <a:endParaRPr lang="es-ES" sz="2800" b="1" i="1" dirty="0"/>
          </a:p>
        </p:txBody>
      </p:sp>
      <p:pic>
        <p:nvPicPr>
          <p:cNvPr id="5" name="Picture 4"/>
          <p:cNvPicPr>
            <a:picLocks noChangeAspect="1" noChangeArrowheads="1"/>
          </p:cNvPicPr>
          <p:nvPr/>
        </p:nvPicPr>
        <p:blipFill>
          <a:blip r:embed="rId2"/>
          <a:srcRect/>
          <a:stretch>
            <a:fillRect/>
          </a:stretch>
        </p:blipFill>
        <p:spPr bwMode="auto">
          <a:xfrm>
            <a:off x="2753660" y="4996994"/>
            <a:ext cx="3619500" cy="415925"/>
          </a:xfrm>
          <a:prstGeom prst="rect">
            <a:avLst/>
          </a:prstGeom>
          <a:noFill/>
          <a:ln w="9525">
            <a:noFill/>
            <a:round/>
            <a:headEnd/>
            <a:tailEnd/>
          </a:ln>
        </p:spPr>
      </p:pic>
      <p:sp>
        <p:nvSpPr>
          <p:cNvPr id="6" name="Rectangle 1"/>
          <p:cNvSpPr>
            <a:spLocks noChangeArrowheads="1"/>
          </p:cNvSpPr>
          <p:nvPr/>
        </p:nvSpPr>
        <p:spPr bwMode="auto">
          <a:xfrm flipV="1">
            <a:off x="2365375" y="4906506"/>
            <a:ext cx="4657725" cy="53975"/>
          </a:xfrm>
          <a:prstGeom prst="rect">
            <a:avLst/>
          </a:prstGeom>
          <a:gradFill rotWithShape="0">
            <a:gsLst>
              <a:gs pos="0">
                <a:srgbClr val="FF9900"/>
              </a:gs>
              <a:gs pos="100000">
                <a:srgbClr val="764700"/>
              </a:gs>
            </a:gsLst>
            <a:path path="shape">
              <a:fillToRect l="50000" t="50000" r="50000" b="50000"/>
            </a:path>
          </a:gradFill>
          <a:ln w="9525">
            <a:noFill/>
            <a:round/>
            <a:headEnd/>
            <a:tailEnd/>
          </a:ln>
        </p:spPr>
        <p:txBody>
          <a:bodyPr rot="10800000" wrap="none" anchor="ctr"/>
          <a:lstStyle/>
          <a:p>
            <a:endParaRPr lang="es-ES"/>
          </a:p>
        </p:txBody>
      </p:sp>
      <p:grpSp>
        <p:nvGrpSpPr>
          <p:cNvPr id="10" name="Group 13"/>
          <p:cNvGrpSpPr>
            <a:grpSpLocks/>
          </p:cNvGrpSpPr>
          <p:nvPr/>
        </p:nvGrpSpPr>
        <p:grpSpPr bwMode="auto">
          <a:xfrm>
            <a:off x="391068" y="3064669"/>
            <a:ext cx="2406650" cy="1881187"/>
            <a:chOff x="1184" y="1886"/>
            <a:chExt cx="1439" cy="1211"/>
          </a:xfrm>
        </p:grpSpPr>
        <p:pic>
          <p:nvPicPr>
            <p:cNvPr id="11" name="Picture 8"/>
            <p:cNvPicPr>
              <a:picLocks noChangeAspect="1" noChangeArrowheads="1"/>
            </p:cNvPicPr>
            <p:nvPr/>
          </p:nvPicPr>
          <p:blipFill>
            <a:blip r:embed="rId3"/>
            <a:srcRect/>
            <a:stretch>
              <a:fillRect/>
            </a:stretch>
          </p:blipFill>
          <p:spPr bwMode="auto">
            <a:xfrm rot="376839">
              <a:off x="1929" y="1926"/>
              <a:ext cx="694" cy="889"/>
            </a:xfrm>
            <a:prstGeom prst="rect">
              <a:avLst/>
            </a:prstGeom>
            <a:noFill/>
            <a:ln w="9525">
              <a:noFill/>
              <a:miter lim="800000"/>
              <a:headEnd/>
              <a:tailEnd/>
            </a:ln>
          </p:spPr>
        </p:pic>
        <p:pic>
          <p:nvPicPr>
            <p:cNvPr id="12" name="Picture 10"/>
            <p:cNvPicPr>
              <a:picLocks noChangeAspect="1" noChangeArrowheads="1"/>
            </p:cNvPicPr>
            <p:nvPr/>
          </p:nvPicPr>
          <p:blipFill>
            <a:blip r:embed="rId4"/>
            <a:srcRect/>
            <a:stretch>
              <a:fillRect/>
            </a:stretch>
          </p:blipFill>
          <p:spPr bwMode="auto">
            <a:xfrm rot="-1627355">
              <a:off x="1184" y="1886"/>
              <a:ext cx="843" cy="1211"/>
            </a:xfrm>
            <a:prstGeom prst="rect">
              <a:avLst/>
            </a:prstGeom>
            <a:noFill/>
            <a:ln w="9525">
              <a:noFill/>
              <a:miter lim="800000"/>
              <a:headEnd/>
              <a:tailEnd/>
            </a:ln>
          </p:spPr>
        </p:pic>
      </p:grpSp>
      <p:sp>
        <p:nvSpPr>
          <p:cNvPr id="2" name="1 Rectángulo"/>
          <p:cNvSpPr/>
          <p:nvPr/>
        </p:nvSpPr>
        <p:spPr>
          <a:xfrm>
            <a:off x="1096004" y="1480178"/>
            <a:ext cx="7379256" cy="3065455"/>
          </a:xfrm>
          <a:prstGeom prst="rect">
            <a:avLst/>
          </a:prstGeom>
        </p:spPr>
        <p:txBody>
          <a:bodyPr wrap="square">
            <a:spAutoFit/>
          </a:bodyPr>
          <a:lstStyle/>
          <a:p>
            <a:pPr algn="ctr">
              <a:lnSpc>
                <a:spcPct val="130000"/>
              </a:lnSpc>
              <a:buClr>
                <a:srgbClr val="000000"/>
              </a:buClr>
              <a:buSzPct val="100000"/>
              <a:buFont typeface="Times New Roman" pitchFamily="18" charset="0"/>
              <a:buNone/>
            </a:pPr>
            <a:r>
              <a:rPr lang="es-ES" sz="2800" b="1" dirty="0" smtClean="0">
                <a:latin typeface="Times New Roman" pitchFamily="18" charset="0"/>
                <a:cs typeface="Times New Roman" pitchFamily="18" charset="0"/>
              </a:rPr>
              <a:t>Guías de Práctica Clínica</a:t>
            </a:r>
          </a:p>
          <a:p>
            <a:pPr algn="ctr">
              <a:lnSpc>
                <a:spcPct val="130000"/>
              </a:lnSpc>
              <a:buClr>
                <a:srgbClr val="000000"/>
              </a:buClr>
              <a:buSzPct val="100000"/>
              <a:buFont typeface="Times New Roman" pitchFamily="18" charset="0"/>
              <a:buNone/>
            </a:pPr>
            <a:r>
              <a:rPr lang="es-ES" sz="2800" b="1" dirty="0" smtClean="0">
                <a:latin typeface="Times New Roman" pitchFamily="18" charset="0"/>
                <a:cs typeface="Times New Roman" pitchFamily="18" charset="0"/>
              </a:rPr>
              <a:t>Difusión – Capacitación </a:t>
            </a:r>
          </a:p>
          <a:p>
            <a:pPr algn="ctr">
              <a:lnSpc>
                <a:spcPct val="130000"/>
              </a:lnSpc>
              <a:buClr>
                <a:srgbClr val="000000"/>
              </a:buClr>
              <a:buSzPct val="100000"/>
              <a:buFont typeface="Times New Roman" pitchFamily="18" charset="0"/>
              <a:buNone/>
            </a:pPr>
            <a:r>
              <a:rPr lang="es-ES" sz="2800" b="1" dirty="0" smtClean="0">
                <a:latin typeface="Times New Roman" pitchFamily="18" charset="0"/>
                <a:cs typeface="Times New Roman" pitchFamily="18" charset="0"/>
              </a:rPr>
              <a:t>Implantación – Seguimiento</a:t>
            </a:r>
          </a:p>
          <a:p>
            <a:pPr algn="ctr">
              <a:lnSpc>
                <a:spcPct val="150000"/>
              </a:lnSpc>
            </a:pPr>
            <a:r>
              <a:rPr lang="es-MX" sz="2800" b="1" dirty="0" smtClean="0">
                <a:latin typeface="Times New Roman" pitchFamily="18" charset="0"/>
                <a:cs typeface="Times New Roman" pitchFamily="18" charset="0"/>
              </a:rPr>
              <a:t>como apoyo a la Toma de Decisiones </a:t>
            </a:r>
          </a:p>
          <a:p>
            <a:pPr algn="ctr">
              <a:lnSpc>
                <a:spcPct val="150000"/>
              </a:lnSpc>
            </a:pPr>
            <a:r>
              <a:rPr lang="es-MX" sz="2800" b="1" dirty="0" smtClean="0">
                <a:latin typeface="Times New Roman" pitchFamily="18" charset="0"/>
                <a:cs typeface="Times New Roman" pitchFamily="18" charset="0"/>
              </a:rPr>
              <a:t>Diagnóstico Terapéuticas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827087" y="552737"/>
            <a:ext cx="5400675" cy="3725863"/>
          </a:xfrm>
          <a:prstGeom prst="rect">
            <a:avLst/>
          </a:prstGeom>
          <a:noFill/>
          <a:ln w="9525">
            <a:noFill/>
            <a:miter lim="800000"/>
            <a:headEnd/>
            <a:tailEnd/>
          </a:ln>
        </p:spPr>
      </p:pic>
      <p:sp>
        <p:nvSpPr>
          <p:cNvPr id="3" name="Text Box 5"/>
          <p:cNvSpPr txBox="1">
            <a:spLocks noChangeArrowheads="1"/>
          </p:cNvSpPr>
          <p:nvPr/>
        </p:nvSpPr>
        <p:spPr bwMode="auto">
          <a:xfrm>
            <a:off x="179387" y="4126966"/>
            <a:ext cx="7991475" cy="2708434"/>
          </a:xfrm>
          <a:prstGeom prst="rect">
            <a:avLst/>
          </a:prstGeom>
          <a:noFill/>
          <a:ln w="9525">
            <a:noFill/>
            <a:miter lim="800000"/>
            <a:headEnd/>
            <a:tailEnd/>
          </a:ln>
          <a:effectLst>
            <a:prstShdw prst="shdw17" dist="17961" dir="2700000">
              <a:srgbClr val="006E99">
                <a:alpha val="50000"/>
              </a:srgbClr>
            </a:prstShdw>
          </a:effectLst>
        </p:spPr>
        <p:txBody>
          <a:bodyPr>
            <a:spAutoFit/>
          </a:bodyPr>
          <a:lstStyle/>
          <a:p>
            <a:pPr>
              <a:buClr>
                <a:srgbClr val="000000"/>
              </a:buClr>
              <a:buSzPct val="100000"/>
            </a:pPr>
            <a:r>
              <a:rPr lang="es-MX" sz="3200" b="1" dirty="0">
                <a:solidFill>
                  <a:srgbClr val="000000"/>
                </a:solidFill>
                <a:latin typeface="Times New Roman" pitchFamily="18" charset="0"/>
                <a:cs typeface="Times New Roman" pitchFamily="18" charset="0"/>
              </a:rPr>
              <a:t>Dónde encontrarlas ?</a:t>
            </a:r>
          </a:p>
          <a:p>
            <a:pPr>
              <a:buClr>
                <a:srgbClr val="000000"/>
              </a:buClr>
              <a:buSzPct val="100000"/>
            </a:pPr>
            <a:endParaRPr lang="es-ES" b="1" dirty="0">
              <a:latin typeface="Times New Roman" pitchFamily="18" charset="0"/>
              <a:cs typeface="Times New Roman" pitchFamily="18" charset="0"/>
              <a:hlinkClick r:id="rId3"/>
            </a:endParaRPr>
          </a:p>
          <a:p>
            <a:pPr>
              <a:buClr>
                <a:srgbClr val="000000"/>
              </a:buClr>
              <a:buSzPct val="100000"/>
              <a:buFont typeface="Times New Roman" pitchFamily="18" charset="0"/>
              <a:buNone/>
            </a:pPr>
            <a:r>
              <a:rPr lang="es-ES" b="1" i="1" dirty="0">
                <a:latin typeface="Times New Roman" pitchFamily="18" charset="0"/>
                <a:cs typeface="Times New Roman" pitchFamily="18" charset="0"/>
                <a:hlinkClick r:id="rId3"/>
              </a:rPr>
              <a:t>www.calidad.salud.gob.mx</a:t>
            </a:r>
            <a:r>
              <a:rPr lang="es-ES" b="1" i="1" dirty="0">
                <a:latin typeface="Times New Roman" pitchFamily="18" charset="0"/>
                <a:cs typeface="Times New Roman" pitchFamily="18" charset="0"/>
              </a:rPr>
              <a:t>,      </a:t>
            </a:r>
            <a:r>
              <a:rPr lang="es-MX" sz="1600" b="1" i="1" dirty="0">
                <a:latin typeface="Times New Roman" pitchFamily="18" charset="0"/>
                <a:cs typeface="Times New Roman" pitchFamily="18" charset="0"/>
              </a:rPr>
              <a:t> </a:t>
            </a:r>
            <a:r>
              <a:rPr lang="es-MX" sz="1600" b="1" i="1" dirty="0">
                <a:solidFill>
                  <a:schemeClr val="tx2"/>
                </a:solidFill>
                <a:latin typeface="Times New Roman" pitchFamily="18" charset="0"/>
                <a:cs typeface="Times New Roman" pitchFamily="18" charset="0"/>
              </a:rPr>
              <a:t>que establece un enlace a:</a:t>
            </a:r>
            <a:endParaRPr lang="es-ES" sz="1600" b="1" i="1" dirty="0">
              <a:solidFill>
                <a:schemeClr val="tx2"/>
              </a:solidFill>
              <a:latin typeface="Times New Roman" pitchFamily="18" charset="0"/>
              <a:cs typeface="Times New Roman" pitchFamily="18" charset="0"/>
            </a:endParaRPr>
          </a:p>
          <a:p>
            <a:pPr>
              <a:buClr>
                <a:srgbClr val="000000"/>
              </a:buClr>
              <a:buSzPct val="100000"/>
              <a:buFont typeface="Times New Roman" pitchFamily="18" charset="0"/>
              <a:buNone/>
            </a:pPr>
            <a:r>
              <a:rPr lang="es-ES" b="1" i="1" dirty="0">
                <a:solidFill>
                  <a:schemeClr val="tx2"/>
                </a:solidFill>
                <a:latin typeface="Times New Roman" pitchFamily="18" charset="0"/>
                <a:cs typeface="Times New Roman" pitchFamily="18" charset="0"/>
                <a:hlinkClick r:id="rId4"/>
              </a:rPr>
              <a:t>www.cenetec.salud.gob.mx/CatalogoMaestroGPC.htlm</a:t>
            </a:r>
            <a:endParaRPr lang="es-ES" b="1" i="1" dirty="0">
              <a:solidFill>
                <a:schemeClr val="tx2"/>
              </a:solidFill>
              <a:latin typeface="Times New Roman" pitchFamily="18" charset="0"/>
              <a:cs typeface="Times New Roman" pitchFamily="18" charset="0"/>
            </a:endParaRPr>
          </a:p>
          <a:p>
            <a:pPr>
              <a:buClr>
                <a:srgbClr val="000000"/>
              </a:buClr>
              <a:buSzPct val="100000"/>
              <a:buFont typeface="Times New Roman" pitchFamily="18" charset="0"/>
              <a:buNone/>
            </a:pPr>
            <a:endParaRPr lang="es-MX" b="1" i="1" dirty="0">
              <a:solidFill>
                <a:schemeClr val="tx2"/>
              </a:solidFill>
              <a:latin typeface="Times New Roman" pitchFamily="18" charset="0"/>
              <a:cs typeface="Times New Roman" pitchFamily="18" charset="0"/>
            </a:endParaRPr>
          </a:p>
          <a:p>
            <a:pPr>
              <a:buClr>
                <a:srgbClr val="000000"/>
              </a:buClr>
              <a:buSzPct val="100000"/>
              <a:buFont typeface="Times New Roman" pitchFamily="18" charset="0"/>
              <a:buNone/>
            </a:pPr>
            <a:r>
              <a:rPr lang="es-MX" b="1" i="1" dirty="0">
                <a:solidFill>
                  <a:schemeClr val="tx2"/>
                </a:solidFill>
                <a:latin typeface="Times New Roman" pitchFamily="18" charset="0"/>
                <a:cs typeface="Times New Roman" pitchFamily="18" charset="0"/>
              </a:rPr>
              <a:t>El Catalogo presenta 3 opciones de acceso:</a:t>
            </a:r>
          </a:p>
          <a:p>
            <a:pPr>
              <a:buClr>
                <a:srgbClr val="000000"/>
              </a:buClr>
              <a:buSzPct val="100000"/>
              <a:buFont typeface="Times New Roman" pitchFamily="18" charset="0"/>
              <a:buChar char="•"/>
            </a:pPr>
            <a:r>
              <a:rPr lang="es-MX" sz="1600" b="1" i="1" dirty="0">
                <a:solidFill>
                  <a:schemeClr val="tx2"/>
                </a:solidFill>
                <a:latin typeface="Times New Roman" pitchFamily="18" charset="0"/>
                <a:cs typeface="Times New Roman" pitchFamily="18" charset="0"/>
              </a:rPr>
              <a:t>Por la institución que las coordinó</a:t>
            </a:r>
          </a:p>
          <a:p>
            <a:pPr>
              <a:buClr>
                <a:srgbClr val="000000"/>
              </a:buClr>
              <a:buSzPct val="100000"/>
              <a:buFont typeface="Times New Roman" pitchFamily="18" charset="0"/>
              <a:buChar char="•"/>
            </a:pPr>
            <a:r>
              <a:rPr lang="es-MX" sz="1600" b="1" i="1" dirty="0">
                <a:solidFill>
                  <a:schemeClr val="tx2"/>
                </a:solidFill>
                <a:latin typeface="Times New Roman" pitchFamily="18" charset="0"/>
                <a:cs typeface="Times New Roman" pitchFamily="18" charset="0"/>
              </a:rPr>
              <a:t>Número progresivo: institución-número-progresivo-tema de la guía</a:t>
            </a:r>
          </a:p>
          <a:p>
            <a:pPr>
              <a:buClr>
                <a:srgbClr val="000000"/>
              </a:buClr>
              <a:buSzPct val="100000"/>
              <a:buFont typeface="Times New Roman" pitchFamily="18" charset="0"/>
              <a:buChar char="•"/>
            </a:pPr>
            <a:r>
              <a:rPr lang="es-MX" sz="1600" b="1" i="1" dirty="0">
                <a:solidFill>
                  <a:schemeClr val="tx2"/>
                </a:solidFill>
                <a:latin typeface="Times New Roman" pitchFamily="18" charset="0"/>
                <a:cs typeface="Times New Roman" pitchFamily="18" charset="0"/>
              </a:rPr>
              <a:t>Por especialidad médica</a:t>
            </a:r>
            <a:endParaRPr lang="es-ES" b="1" i="1" dirty="0">
              <a:solidFill>
                <a:schemeClr val="tx2"/>
              </a:solidFill>
              <a:latin typeface="Times New Roman" pitchFamily="18" charset="0"/>
              <a:cs typeface="Times New Roman" pitchFamily="18" charset="0"/>
            </a:endParaRPr>
          </a:p>
        </p:txBody>
      </p:sp>
      <p:sp>
        <p:nvSpPr>
          <p:cNvPr id="4" name="5 CuadroTexto"/>
          <p:cNvSpPr txBox="1">
            <a:spLocks noChangeArrowheads="1"/>
          </p:cNvSpPr>
          <p:nvPr/>
        </p:nvSpPr>
        <p:spPr bwMode="auto">
          <a:xfrm>
            <a:off x="4278291" y="3693825"/>
            <a:ext cx="4752975" cy="584775"/>
          </a:xfrm>
          <a:prstGeom prst="rect">
            <a:avLst/>
          </a:prstGeom>
          <a:noFill/>
          <a:ln w="9525">
            <a:noFill/>
            <a:miter lim="800000"/>
            <a:headEnd/>
            <a:tailEnd/>
          </a:ln>
        </p:spPr>
        <p:txBody>
          <a:bodyPr>
            <a:spAutoFit/>
          </a:bodyPr>
          <a:lstStyle/>
          <a:p>
            <a:r>
              <a:rPr lang="es-MX" sz="1600" b="1" dirty="0">
                <a:solidFill>
                  <a:schemeClr val="tx2"/>
                </a:solidFill>
                <a:latin typeface="Times New Roman" pitchFamily="18" charset="0"/>
                <a:cs typeface="Times New Roman" pitchFamily="18" charset="0"/>
              </a:rPr>
              <a:t>Acuerdo Secretarial del Comité Nacional de Guías de Práctica Clínica DOF 16 Junio 2008</a:t>
            </a:r>
          </a:p>
        </p:txBody>
      </p:sp>
    </p:spTree>
    <p:extLst>
      <p:ext uri="{BB962C8B-B14F-4D97-AF65-F5344CB8AC3E}">
        <p14:creationId xmlns:p14="http://schemas.microsoft.com/office/powerpoint/2010/main" val="32845265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CuadroTexto"/>
          <p:cNvSpPr txBox="1">
            <a:spLocks noChangeArrowheads="1"/>
          </p:cNvSpPr>
          <p:nvPr/>
        </p:nvSpPr>
        <p:spPr bwMode="auto">
          <a:xfrm>
            <a:off x="217843" y="2022556"/>
            <a:ext cx="86391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s-MX" sz="3200" b="1" dirty="0" smtClean="0">
                <a:latin typeface="+mj-lt"/>
              </a:rPr>
              <a:t>DESARROLLO Y ACTUALIZACIÓN DE</a:t>
            </a:r>
          </a:p>
          <a:p>
            <a:pPr algn="ctr" eaLnBrk="1" hangingPunct="1">
              <a:defRPr/>
            </a:pPr>
            <a:r>
              <a:rPr lang="es-MX" sz="3200" b="1" dirty="0" smtClean="0">
                <a:latin typeface="+mj-lt"/>
              </a:rPr>
              <a:t>GUÍAS DE PRÁCTICA CLÍNICA</a:t>
            </a:r>
          </a:p>
        </p:txBody>
      </p:sp>
      <p:sp>
        <p:nvSpPr>
          <p:cNvPr id="4" name="1 CuadroTexto"/>
          <p:cNvSpPr txBox="1">
            <a:spLocks noChangeArrowheads="1"/>
          </p:cNvSpPr>
          <p:nvPr/>
        </p:nvSpPr>
        <p:spPr bwMode="auto">
          <a:xfrm>
            <a:off x="327024" y="796695"/>
            <a:ext cx="86391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s-MX" sz="3200" b="1" dirty="0" smtClean="0">
                <a:latin typeface="+mj-lt"/>
              </a:rPr>
              <a:t>AVANCE EN LA CONSTRUCCIÓN</a:t>
            </a:r>
          </a:p>
          <a:p>
            <a:pPr algn="ctr" eaLnBrk="1" hangingPunct="1">
              <a:defRPr/>
            </a:pPr>
            <a:endParaRPr lang="es-MX" sz="3200" b="1" dirty="0" smtClean="0">
              <a:latin typeface="+mj-lt"/>
            </a:endParaRPr>
          </a:p>
        </p:txBody>
      </p:sp>
      <p:grpSp>
        <p:nvGrpSpPr>
          <p:cNvPr id="5" name="Group 13"/>
          <p:cNvGrpSpPr>
            <a:grpSpLocks/>
          </p:cNvGrpSpPr>
          <p:nvPr/>
        </p:nvGrpSpPr>
        <p:grpSpPr bwMode="auto">
          <a:xfrm>
            <a:off x="3161564" y="3357320"/>
            <a:ext cx="3594078" cy="2470274"/>
            <a:chOff x="1184" y="1886"/>
            <a:chExt cx="1439" cy="1211"/>
          </a:xfrm>
        </p:grpSpPr>
        <p:pic>
          <p:nvPicPr>
            <p:cNvPr id="6" name="Picture 8"/>
            <p:cNvPicPr>
              <a:picLocks noChangeAspect="1" noChangeArrowheads="1"/>
            </p:cNvPicPr>
            <p:nvPr/>
          </p:nvPicPr>
          <p:blipFill>
            <a:blip r:embed="rId2"/>
            <a:srcRect/>
            <a:stretch>
              <a:fillRect/>
            </a:stretch>
          </p:blipFill>
          <p:spPr bwMode="auto">
            <a:xfrm rot="376839">
              <a:off x="1929" y="1926"/>
              <a:ext cx="694" cy="889"/>
            </a:xfrm>
            <a:prstGeom prst="rect">
              <a:avLst/>
            </a:prstGeom>
            <a:noFill/>
            <a:ln w="9525">
              <a:noFill/>
              <a:miter lim="800000"/>
              <a:headEnd/>
              <a:tailEnd/>
            </a:ln>
          </p:spPr>
        </p:pic>
        <p:pic>
          <p:nvPicPr>
            <p:cNvPr id="7" name="Picture 10"/>
            <p:cNvPicPr>
              <a:picLocks noChangeAspect="1" noChangeArrowheads="1"/>
            </p:cNvPicPr>
            <p:nvPr/>
          </p:nvPicPr>
          <p:blipFill>
            <a:blip r:embed="rId3"/>
            <a:srcRect/>
            <a:stretch>
              <a:fillRect/>
            </a:stretch>
          </p:blipFill>
          <p:spPr bwMode="auto">
            <a:xfrm rot="-1627355">
              <a:off x="1184" y="1886"/>
              <a:ext cx="843" cy="1211"/>
            </a:xfrm>
            <a:prstGeom prst="rect">
              <a:avLst/>
            </a:prstGeom>
            <a:noFill/>
            <a:ln w="9525">
              <a:noFill/>
              <a:miter lim="800000"/>
              <a:headEnd/>
              <a:tailEnd/>
            </a:ln>
          </p:spPr>
        </p:pic>
      </p:grpSp>
      <p:pic>
        <p:nvPicPr>
          <p:cNvPr id="8" name="Picture 4"/>
          <p:cNvPicPr>
            <a:picLocks noChangeAspect="1" noChangeArrowheads="1"/>
          </p:cNvPicPr>
          <p:nvPr/>
        </p:nvPicPr>
        <p:blipFill>
          <a:blip r:embed="rId4"/>
          <a:srcRect/>
          <a:stretch>
            <a:fillRect/>
          </a:stretch>
        </p:blipFill>
        <p:spPr bwMode="auto">
          <a:xfrm>
            <a:off x="2753660" y="6157074"/>
            <a:ext cx="3619500" cy="415925"/>
          </a:xfrm>
          <a:prstGeom prst="rect">
            <a:avLst/>
          </a:prstGeom>
          <a:noFill/>
          <a:ln w="9525">
            <a:noFill/>
            <a:round/>
            <a:headEnd/>
            <a:tailEnd/>
          </a:ln>
        </p:spPr>
      </p:pic>
      <p:sp>
        <p:nvSpPr>
          <p:cNvPr id="9" name="Rectangle 1"/>
          <p:cNvSpPr>
            <a:spLocks noChangeArrowheads="1"/>
          </p:cNvSpPr>
          <p:nvPr/>
        </p:nvSpPr>
        <p:spPr bwMode="auto">
          <a:xfrm flipV="1">
            <a:off x="2365375" y="6066586"/>
            <a:ext cx="4657725" cy="53975"/>
          </a:xfrm>
          <a:prstGeom prst="rect">
            <a:avLst/>
          </a:prstGeom>
          <a:gradFill rotWithShape="0">
            <a:gsLst>
              <a:gs pos="0">
                <a:srgbClr val="FF9900"/>
              </a:gs>
              <a:gs pos="100000">
                <a:srgbClr val="764700"/>
              </a:gs>
            </a:gsLst>
            <a:path path="shape">
              <a:fillToRect l="50000" t="50000" r="50000" b="50000"/>
            </a:path>
          </a:gradFill>
          <a:ln w="9525">
            <a:noFill/>
            <a:round/>
            <a:headEnd/>
            <a:tailEnd/>
          </a:ln>
        </p:spPr>
        <p:txBody>
          <a:bodyPr rot="10800000" wrap="none" anchor="ctr"/>
          <a:lstStyle/>
          <a:p>
            <a:endParaRPr lang="es-ES"/>
          </a:p>
        </p:txBody>
      </p:sp>
    </p:spTree>
    <p:extLst>
      <p:ext uri="{BB962C8B-B14F-4D97-AF65-F5344CB8AC3E}">
        <p14:creationId xmlns:p14="http://schemas.microsoft.com/office/powerpoint/2010/main" val="37904772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1 Título"/>
          <p:cNvSpPr txBox="1">
            <a:spLocks/>
          </p:cNvSpPr>
          <p:nvPr/>
        </p:nvSpPr>
        <p:spPr bwMode="auto">
          <a:xfrm>
            <a:off x="1116013" y="6308725"/>
            <a:ext cx="60483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s-MX" sz="1400" b="1" dirty="0" smtClean="0">
                <a:latin typeface="+mj-lt"/>
              </a:rPr>
              <a:t>Fuente: Dirección de Integración de GPC, CENETEC, marzo 2013</a:t>
            </a:r>
            <a:endParaRPr lang="es-MX" sz="3200" b="1" dirty="0" smtClean="0">
              <a:latin typeface="+mj-lt"/>
            </a:endParaRPr>
          </a:p>
        </p:txBody>
      </p:sp>
      <p:sp>
        <p:nvSpPr>
          <p:cNvPr id="3075" name="2 Rectángulo"/>
          <p:cNvSpPr>
            <a:spLocks noChangeArrowheads="1"/>
          </p:cNvSpPr>
          <p:nvPr/>
        </p:nvSpPr>
        <p:spPr bwMode="auto">
          <a:xfrm>
            <a:off x="900113" y="1254125"/>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
            <a:endParaRPr lang="es-MX" sz="2800" b="1">
              <a:solidFill>
                <a:srgbClr val="000000"/>
              </a:solidFill>
            </a:endParaRPr>
          </a:p>
        </p:txBody>
      </p:sp>
      <p:graphicFrame>
        <p:nvGraphicFramePr>
          <p:cNvPr id="7" name="6 Tabla"/>
          <p:cNvGraphicFramePr>
            <a:graphicFrameLocks noGrp="1"/>
          </p:cNvGraphicFramePr>
          <p:nvPr/>
        </p:nvGraphicFramePr>
        <p:xfrm>
          <a:off x="314325" y="2689225"/>
          <a:ext cx="8447088" cy="1797050"/>
        </p:xfrm>
        <a:graphic>
          <a:graphicData uri="http://schemas.openxmlformats.org/drawingml/2006/table">
            <a:tbl>
              <a:tblPr firstRow="1" bandRow="1">
                <a:tableStyleId>{5C22544A-7EE6-4342-B048-85BDC9FD1C3A}</a:tableStyleId>
              </a:tblPr>
              <a:tblGrid>
                <a:gridCol w="1206727"/>
                <a:gridCol w="1095805"/>
                <a:gridCol w="1191428"/>
                <a:gridCol w="1218201"/>
                <a:gridCol w="1204815"/>
                <a:gridCol w="1191428"/>
                <a:gridCol w="1338684"/>
              </a:tblGrid>
              <a:tr h="708722">
                <a:tc>
                  <a:txBody>
                    <a:bodyPr/>
                    <a:lstStyle/>
                    <a:p>
                      <a:pPr algn="ctr"/>
                      <a:endParaRPr lang="es-MX" sz="1800" dirty="0" smtClean="0">
                        <a:solidFill>
                          <a:schemeClr val="tx1"/>
                        </a:solidFill>
                      </a:endParaRPr>
                    </a:p>
                    <a:p>
                      <a:pPr algn="ctr"/>
                      <a:r>
                        <a:rPr lang="es-MX" sz="1800" dirty="0" smtClean="0">
                          <a:solidFill>
                            <a:schemeClr val="tx1"/>
                          </a:solidFill>
                        </a:rPr>
                        <a:t>Año</a:t>
                      </a:r>
                      <a:endParaRPr lang="es-MX" sz="1800" dirty="0">
                        <a:solidFill>
                          <a:schemeClr val="tx1"/>
                        </a:solidFill>
                      </a:endParaRPr>
                    </a:p>
                  </a:txBody>
                  <a:tcPr marL="91464" marR="91464" marT="45706" marB="45706"/>
                </a:tc>
                <a:tc>
                  <a:txBody>
                    <a:bodyPr/>
                    <a:lstStyle/>
                    <a:p>
                      <a:pPr algn="ctr"/>
                      <a:endParaRPr lang="es-MX" sz="1800" dirty="0" smtClean="0">
                        <a:solidFill>
                          <a:schemeClr val="tx1"/>
                        </a:solidFill>
                      </a:endParaRPr>
                    </a:p>
                    <a:p>
                      <a:pPr algn="ctr"/>
                      <a:r>
                        <a:rPr lang="es-MX" sz="1800" dirty="0" smtClean="0">
                          <a:solidFill>
                            <a:schemeClr val="tx1"/>
                          </a:solidFill>
                        </a:rPr>
                        <a:t>2009</a:t>
                      </a:r>
                      <a:endParaRPr lang="es-MX" sz="1800" dirty="0">
                        <a:solidFill>
                          <a:schemeClr val="tx1"/>
                        </a:solidFill>
                      </a:endParaRPr>
                    </a:p>
                  </a:txBody>
                  <a:tcPr marL="91464" marR="91464" marT="45706" marB="45706"/>
                </a:tc>
                <a:tc>
                  <a:txBody>
                    <a:bodyPr/>
                    <a:lstStyle/>
                    <a:p>
                      <a:pPr algn="ctr"/>
                      <a:endParaRPr lang="es-MX" sz="1800" dirty="0" smtClean="0">
                        <a:solidFill>
                          <a:schemeClr val="tx1"/>
                        </a:solidFill>
                      </a:endParaRPr>
                    </a:p>
                    <a:p>
                      <a:pPr algn="ctr"/>
                      <a:r>
                        <a:rPr lang="es-MX" sz="1800" dirty="0" smtClean="0">
                          <a:solidFill>
                            <a:schemeClr val="tx1"/>
                          </a:solidFill>
                        </a:rPr>
                        <a:t>2010</a:t>
                      </a:r>
                      <a:endParaRPr lang="es-MX" sz="1800" dirty="0">
                        <a:solidFill>
                          <a:schemeClr val="tx1"/>
                        </a:solidFill>
                      </a:endParaRPr>
                    </a:p>
                  </a:txBody>
                  <a:tcPr marL="91464" marR="91464" marT="45706" marB="45706"/>
                </a:tc>
                <a:tc>
                  <a:txBody>
                    <a:bodyPr/>
                    <a:lstStyle/>
                    <a:p>
                      <a:pPr algn="ctr"/>
                      <a:endParaRPr lang="es-MX" sz="1800" dirty="0" smtClean="0">
                        <a:solidFill>
                          <a:schemeClr val="tx1"/>
                        </a:solidFill>
                      </a:endParaRPr>
                    </a:p>
                    <a:p>
                      <a:pPr algn="ctr"/>
                      <a:r>
                        <a:rPr lang="es-MX" sz="1800" dirty="0" smtClean="0">
                          <a:solidFill>
                            <a:schemeClr val="tx1"/>
                          </a:solidFill>
                        </a:rPr>
                        <a:t>2011</a:t>
                      </a:r>
                      <a:endParaRPr lang="es-MX" sz="1800" dirty="0">
                        <a:solidFill>
                          <a:schemeClr val="tx1"/>
                        </a:solidFill>
                      </a:endParaRPr>
                    </a:p>
                  </a:txBody>
                  <a:tcPr marL="91464" marR="91464" marT="45706" marB="45706"/>
                </a:tc>
                <a:tc>
                  <a:txBody>
                    <a:bodyPr/>
                    <a:lstStyle/>
                    <a:p>
                      <a:pPr algn="ctr"/>
                      <a:endParaRPr lang="es-MX" sz="1800" dirty="0" smtClean="0">
                        <a:solidFill>
                          <a:schemeClr val="tx1"/>
                        </a:solidFill>
                      </a:endParaRPr>
                    </a:p>
                    <a:p>
                      <a:pPr algn="ctr"/>
                      <a:r>
                        <a:rPr lang="es-MX" sz="1800" dirty="0" smtClean="0">
                          <a:solidFill>
                            <a:schemeClr val="tx1"/>
                          </a:solidFill>
                        </a:rPr>
                        <a:t>2012</a:t>
                      </a:r>
                      <a:endParaRPr lang="es-MX" sz="1800" dirty="0">
                        <a:solidFill>
                          <a:schemeClr val="tx1"/>
                        </a:solidFill>
                      </a:endParaRPr>
                    </a:p>
                  </a:txBody>
                  <a:tcPr marL="91464" marR="91464" marT="45706" marB="45706"/>
                </a:tc>
                <a:tc>
                  <a:txBody>
                    <a:bodyPr/>
                    <a:lstStyle/>
                    <a:p>
                      <a:pPr algn="ctr"/>
                      <a:endParaRPr lang="es-MX" sz="1800" dirty="0" smtClean="0">
                        <a:solidFill>
                          <a:schemeClr val="tx1"/>
                        </a:solidFill>
                      </a:endParaRPr>
                    </a:p>
                    <a:p>
                      <a:pPr algn="ctr"/>
                      <a:r>
                        <a:rPr lang="es-MX" sz="1800" dirty="0" smtClean="0">
                          <a:solidFill>
                            <a:schemeClr val="tx1"/>
                          </a:solidFill>
                        </a:rPr>
                        <a:t>2013</a:t>
                      </a:r>
                      <a:endParaRPr lang="es-MX" sz="1800" dirty="0">
                        <a:solidFill>
                          <a:schemeClr val="tx1"/>
                        </a:solidFill>
                      </a:endParaRPr>
                    </a:p>
                  </a:txBody>
                  <a:tcPr marL="91464" marR="91464" marT="45706" marB="45706"/>
                </a:tc>
                <a:tc>
                  <a:txBody>
                    <a:bodyPr/>
                    <a:lstStyle/>
                    <a:p>
                      <a:pPr algn="ctr"/>
                      <a:endParaRPr lang="es-MX" sz="1800" dirty="0" smtClean="0">
                        <a:solidFill>
                          <a:schemeClr val="tx1"/>
                        </a:solidFill>
                      </a:endParaRPr>
                    </a:p>
                    <a:p>
                      <a:pPr algn="ctr"/>
                      <a:r>
                        <a:rPr lang="es-MX" sz="1800" dirty="0" smtClean="0">
                          <a:solidFill>
                            <a:schemeClr val="tx1"/>
                          </a:solidFill>
                        </a:rPr>
                        <a:t>Total</a:t>
                      </a:r>
                      <a:endParaRPr lang="es-MX" sz="1800" dirty="0">
                        <a:solidFill>
                          <a:schemeClr val="tx1"/>
                        </a:solidFill>
                      </a:endParaRPr>
                    </a:p>
                  </a:txBody>
                  <a:tcPr marL="91464" marR="91464" marT="45706" marB="45706"/>
                </a:tc>
              </a:tr>
              <a:tr h="1088328">
                <a:tc>
                  <a:txBody>
                    <a:bodyPr/>
                    <a:lstStyle/>
                    <a:p>
                      <a:pPr algn="ctr"/>
                      <a:r>
                        <a:rPr lang="es-MX" sz="1800" b="1" dirty="0" smtClean="0">
                          <a:solidFill>
                            <a:schemeClr val="tx1"/>
                          </a:solidFill>
                        </a:rPr>
                        <a:t>GPC </a:t>
                      </a:r>
                      <a:r>
                        <a:rPr lang="es-MX" sz="1600" b="1" dirty="0" smtClean="0">
                          <a:solidFill>
                            <a:schemeClr val="tx1"/>
                          </a:solidFill>
                        </a:rPr>
                        <a:t>autorizadas</a:t>
                      </a:r>
                    </a:p>
                  </a:txBody>
                  <a:tcPr marL="91464" marR="91464" marT="45706" marB="45706" anchor="ctr"/>
                </a:tc>
                <a:tc>
                  <a:txBody>
                    <a:bodyPr/>
                    <a:lstStyle/>
                    <a:p>
                      <a:pPr algn="ctr"/>
                      <a:r>
                        <a:rPr lang="es-MX" sz="1800" b="0" dirty="0" smtClean="0">
                          <a:solidFill>
                            <a:schemeClr val="tx1"/>
                          </a:solidFill>
                        </a:rPr>
                        <a:t>115</a:t>
                      </a:r>
                      <a:endParaRPr lang="es-MX" sz="1800" b="0" dirty="0">
                        <a:solidFill>
                          <a:schemeClr val="tx1"/>
                        </a:solidFill>
                      </a:endParaRPr>
                    </a:p>
                  </a:txBody>
                  <a:tcPr marL="91464" marR="91464" marT="45706" marB="45706" anchor="ctr"/>
                </a:tc>
                <a:tc>
                  <a:txBody>
                    <a:bodyPr/>
                    <a:lstStyle/>
                    <a:p>
                      <a:pPr algn="ctr"/>
                      <a:r>
                        <a:rPr lang="es-MX" sz="1800" b="0" dirty="0" smtClean="0">
                          <a:solidFill>
                            <a:schemeClr val="tx1"/>
                          </a:solidFill>
                        </a:rPr>
                        <a:t>189</a:t>
                      </a:r>
                      <a:endParaRPr lang="es-MX" sz="1800" b="0" dirty="0">
                        <a:solidFill>
                          <a:schemeClr val="tx1"/>
                        </a:solidFill>
                      </a:endParaRPr>
                    </a:p>
                  </a:txBody>
                  <a:tcPr marL="91464" marR="91464" marT="45706" marB="45706" anchor="ctr"/>
                </a:tc>
                <a:tc>
                  <a:txBody>
                    <a:bodyPr/>
                    <a:lstStyle/>
                    <a:p>
                      <a:pPr algn="ctr"/>
                      <a:r>
                        <a:rPr lang="es-MX" sz="1800" b="0" dirty="0" smtClean="0">
                          <a:solidFill>
                            <a:schemeClr val="tx1"/>
                          </a:solidFill>
                        </a:rPr>
                        <a:t>118</a:t>
                      </a:r>
                      <a:endParaRPr lang="es-MX" sz="1800" b="0" dirty="0">
                        <a:solidFill>
                          <a:schemeClr val="tx1"/>
                        </a:solidFill>
                      </a:endParaRPr>
                    </a:p>
                  </a:txBody>
                  <a:tcPr marL="91464" marR="91464" marT="45706" marB="45706" anchor="ctr"/>
                </a:tc>
                <a:tc>
                  <a:txBody>
                    <a:bodyPr/>
                    <a:lstStyle/>
                    <a:p>
                      <a:pPr algn="ctr"/>
                      <a:r>
                        <a:rPr lang="es-MX" sz="1800" b="0" dirty="0" smtClean="0">
                          <a:solidFill>
                            <a:schemeClr val="tx1"/>
                          </a:solidFill>
                        </a:rPr>
                        <a:t>117</a:t>
                      </a:r>
                      <a:endParaRPr lang="es-MX" sz="1800" b="0" dirty="0">
                        <a:solidFill>
                          <a:schemeClr val="tx1"/>
                        </a:solidFill>
                      </a:endParaRPr>
                    </a:p>
                  </a:txBody>
                  <a:tcPr marL="91464" marR="91464" marT="45706" marB="45706" anchor="ctr"/>
                </a:tc>
                <a:tc>
                  <a:txBody>
                    <a:bodyPr/>
                    <a:lstStyle/>
                    <a:p>
                      <a:pPr algn="ctr"/>
                      <a:r>
                        <a:rPr lang="es-MX" sz="1800" b="0" dirty="0" smtClean="0">
                          <a:solidFill>
                            <a:schemeClr val="tx1"/>
                          </a:solidFill>
                        </a:rPr>
                        <a:t>58</a:t>
                      </a:r>
                      <a:endParaRPr lang="es-MX" sz="1800" b="0" dirty="0">
                        <a:solidFill>
                          <a:schemeClr val="tx1"/>
                        </a:solidFill>
                      </a:endParaRPr>
                    </a:p>
                  </a:txBody>
                  <a:tcPr marL="91464" marR="91464" marT="45706" marB="45706" anchor="ctr"/>
                </a:tc>
                <a:tc>
                  <a:txBody>
                    <a:bodyPr/>
                    <a:lstStyle/>
                    <a:p>
                      <a:pPr algn="ctr"/>
                      <a:r>
                        <a:rPr lang="es-MX" sz="1800" b="1" dirty="0" smtClean="0">
                          <a:solidFill>
                            <a:schemeClr val="tx1"/>
                          </a:solidFill>
                        </a:rPr>
                        <a:t>597</a:t>
                      </a:r>
                      <a:endParaRPr lang="es-MX" sz="1800" b="1" dirty="0">
                        <a:solidFill>
                          <a:schemeClr val="tx1"/>
                        </a:solidFill>
                      </a:endParaRPr>
                    </a:p>
                  </a:txBody>
                  <a:tcPr marL="91464" marR="91464" marT="45706" marB="45706" anchor="ctr"/>
                </a:tc>
              </a:tr>
            </a:tbl>
          </a:graphicData>
        </a:graphic>
      </p:graphicFrame>
      <p:sp>
        <p:nvSpPr>
          <p:cNvPr id="9" name="2 Rectángulo"/>
          <p:cNvSpPr>
            <a:spLocks noChangeArrowheads="1"/>
          </p:cNvSpPr>
          <p:nvPr/>
        </p:nvSpPr>
        <p:spPr bwMode="auto">
          <a:xfrm>
            <a:off x="900113" y="1150938"/>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
              <a:defRPr/>
            </a:pPr>
            <a:r>
              <a:rPr lang="es-ES" sz="2800" b="1" dirty="0">
                <a:latin typeface="+mj-lt"/>
              </a:rPr>
              <a:t>Avance GPC 2008-2013 </a:t>
            </a:r>
          </a:p>
        </p:txBody>
      </p:sp>
    </p:spTree>
    <p:extLst>
      <p:ext uri="{BB962C8B-B14F-4D97-AF65-F5344CB8AC3E}">
        <p14:creationId xmlns:p14="http://schemas.microsoft.com/office/powerpoint/2010/main" val="195161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82"/>
          <p:cNvGraphicFramePr>
            <a:graphicFrameLocks noGrp="1"/>
          </p:cNvGraphicFramePr>
          <p:nvPr/>
        </p:nvGraphicFramePr>
        <p:xfrm>
          <a:off x="631825" y="2536825"/>
          <a:ext cx="7916862" cy="2662239"/>
        </p:xfrm>
        <a:graphic>
          <a:graphicData uri="http://schemas.openxmlformats.org/drawingml/2006/table">
            <a:tbl>
              <a:tblPr>
                <a:tableStyleId>{BC89EF96-8CEA-46FF-86C4-4CE0E7609802}</a:tableStyleId>
              </a:tblPr>
              <a:tblGrid>
                <a:gridCol w="2023540"/>
                <a:gridCol w="1558225"/>
                <a:gridCol w="977367"/>
                <a:gridCol w="1237448"/>
                <a:gridCol w="1144934"/>
                <a:gridCol w="975348"/>
              </a:tblGrid>
              <a:tr h="792531">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Año  de elaboración</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Secretaria de Salud</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IMSS</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ISSSTE</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Sectorial</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Total</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r>
              <a:tr h="467427">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2008</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31</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18</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8</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4</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61</a:t>
                      </a:r>
                      <a:endParaRPr kumimoji="0" lang="es-MX" sz="20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r>
              <a:tr h="467427">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2009</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19</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11</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0</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1</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31</a:t>
                      </a:r>
                      <a:endParaRPr kumimoji="0" lang="es-MX" sz="20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r>
              <a:tr h="467427">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2010</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3</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28</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0</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0</a:t>
                      </a:r>
                      <a:endParaRPr kumimoji="0" lang="es-MX" sz="2000" b="1" i="0" u="none" strike="noStrike" cap="none" normalizeH="0" baseline="0" dirty="0" smtClean="0">
                        <a:ln>
                          <a:noFill/>
                        </a:ln>
                        <a:solidFill>
                          <a:srgbClr val="000000"/>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31</a:t>
                      </a:r>
                      <a:endParaRPr kumimoji="0" lang="es-MX" sz="20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r>
              <a:tr h="467427">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s-MX" sz="1800" b="1" u="none" strike="noStrike" kern="1200" cap="none" normalizeH="0" baseline="0" dirty="0" smtClean="0">
                          <a:ln>
                            <a:noFill/>
                          </a:ln>
                          <a:effectLst/>
                        </a:rPr>
                        <a:t>Total</a:t>
                      </a:r>
                      <a:endParaRPr kumimoji="0" lang="es-MX" sz="1800" b="1" i="0" u="none" strike="noStrike" kern="1200" cap="none" normalizeH="0" baseline="0" dirty="0" smtClean="0">
                        <a:ln>
                          <a:noFill/>
                        </a:ln>
                        <a:solidFill>
                          <a:schemeClr val="tx1"/>
                        </a:solidFill>
                        <a:effectLst/>
                        <a:latin typeface="Calibri" pitchFamily="34" charset="0"/>
                        <a:ea typeface="MS PGothic" pitchFamily="34" charset="-128"/>
                        <a:cs typeface="+mn-cs"/>
                      </a:endParaRPr>
                    </a:p>
                  </a:txBody>
                  <a:tcPr marL="91446" marR="91446" marT="45718" marB="45718" anchor="ctr" horzOverflow="overflow">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b="0" i="0" u="none" strike="noStrike" cap="none" normalizeH="0" baseline="0" dirty="0" smtClean="0">
                          <a:ln>
                            <a:noFill/>
                          </a:ln>
                          <a:solidFill>
                            <a:schemeClr val="tx1"/>
                          </a:solidFill>
                          <a:effectLst/>
                          <a:latin typeface="+mn-lt"/>
                          <a:ea typeface="+mn-ea"/>
                        </a:rPr>
                        <a:t>53</a:t>
                      </a:r>
                      <a:endParaRPr kumimoji="0" lang="es-MX" sz="20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57</a:t>
                      </a:r>
                      <a:endParaRPr kumimoji="0" lang="es-MX" sz="20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8</a:t>
                      </a:r>
                      <a:endParaRPr kumimoji="0" lang="es-MX" sz="20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000" u="none" strike="noStrike" cap="none" normalizeH="0" baseline="0" dirty="0" smtClean="0">
                          <a:ln>
                            <a:noFill/>
                          </a:ln>
                          <a:effectLst/>
                        </a:rPr>
                        <a:t>5</a:t>
                      </a:r>
                      <a:endParaRPr kumimoji="0" lang="es-MX" sz="20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400" b="1" u="none" strike="noStrike" cap="none" normalizeH="0" baseline="0" dirty="0" smtClean="0">
                          <a:ln>
                            <a:noFill/>
                          </a:ln>
                          <a:effectLst/>
                        </a:rPr>
                        <a:t>123</a:t>
                      </a:r>
                      <a:endParaRPr kumimoji="0" lang="es-MX" sz="2400" b="1" i="0" u="none" strike="noStrike" cap="none" normalizeH="0" baseline="0" dirty="0" smtClean="0">
                        <a:ln>
                          <a:noFill/>
                        </a:ln>
                        <a:solidFill>
                          <a:schemeClr val="tx2"/>
                        </a:solidFill>
                        <a:effectLst/>
                        <a:latin typeface="Calibri" pitchFamily="34" charset="0"/>
                        <a:ea typeface="MS PGothic" pitchFamily="34" charset="-128"/>
                      </a:endParaRPr>
                    </a:p>
                  </a:txBody>
                  <a:tcPr marL="91446" marR="91446" marT="45718" marB="45718" anchor="ctr" horzOverflow="overflow"/>
                </a:tc>
              </a:tr>
            </a:tbl>
          </a:graphicData>
        </a:graphic>
      </p:graphicFrame>
      <p:sp>
        <p:nvSpPr>
          <p:cNvPr id="3" name="2 Rectángulo"/>
          <p:cNvSpPr>
            <a:spLocks noChangeArrowheads="1"/>
          </p:cNvSpPr>
          <p:nvPr/>
        </p:nvSpPr>
        <p:spPr bwMode="auto">
          <a:xfrm>
            <a:off x="900113" y="1150938"/>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
              <a:defRPr/>
            </a:pPr>
            <a:r>
              <a:rPr lang="es-ES" sz="2800" b="1" dirty="0">
                <a:latin typeface="+mj-lt"/>
              </a:rPr>
              <a:t>Avance en la actualización  de GPC </a:t>
            </a:r>
          </a:p>
        </p:txBody>
      </p:sp>
      <p:sp>
        <p:nvSpPr>
          <p:cNvPr id="4" name="1 Título"/>
          <p:cNvSpPr txBox="1">
            <a:spLocks/>
          </p:cNvSpPr>
          <p:nvPr/>
        </p:nvSpPr>
        <p:spPr bwMode="auto">
          <a:xfrm>
            <a:off x="1116013" y="6308725"/>
            <a:ext cx="60483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s-MX" sz="1400" b="1" dirty="0" smtClean="0">
                <a:latin typeface="+mj-lt"/>
              </a:rPr>
              <a:t>Fuente: Dirección de Integración de GPC, CENETEC marzo 2013</a:t>
            </a:r>
            <a:endParaRPr lang="es-MX" sz="3200" b="1" dirty="0" smtClean="0">
              <a:latin typeface="+mj-lt"/>
            </a:endParaRPr>
          </a:p>
        </p:txBody>
      </p:sp>
    </p:spTree>
    <p:extLst>
      <p:ext uri="{BB962C8B-B14F-4D97-AF65-F5344CB8AC3E}">
        <p14:creationId xmlns:p14="http://schemas.microsoft.com/office/powerpoint/2010/main" val="2160221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Título"/>
          <p:cNvSpPr>
            <a:spLocks noGrp="1"/>
          </p:cNvSpPr>
          <p:nvPr>
            <p:ph type="title"/>
          </p:nvPr>
        </p:nvSpPr>
        <p:spPr>
          <a:xfrm>
            <a:off x="1116013" y="6310313"/>
            <a:ext cx="6048375" cy="431800"/>
          </a:xfrm>
        </p:spPr>
        <p:txBody>
          <a:bodyPr/>
          <a:lstStyle/>
          <a:p>
            <a:pPr eaLnBrk="1" hangingPunct="1"/>
            <a:r>
              <a:rPr lang="es-MX" sz="1400" b="1" smtClean="0"/>
              <a:t>CAUSES, SMNG , FPCGC  2012</a:t>
            </a:r>
            <a:endParaRPr lang="es-MX" sz="3200" b="1" smtClean="0"/>
          </a:p>
        </p:txBody>
      </p:sp>
      <p:sp>
        <p:nvSpPr>
          <p:cNvPr id="4099" name="5 Rectángulo"/>
          <p:cNvSpPr>
            <a:spLocks noChangeArrowheads="1"/>
          </p:cNvSpPr>
          <p:nvPr/>
        </p:nvSpPr>
        <p:spPr bwMode="auto">
          <a:xfrm>
            <a:off x="900113" y="1020763"/>
            <a:ext cx="7823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
              <a:defRPr/>
            </a:pPr>
            <a:r>
              <a:rPr lang="es-ES" sz="2800" b="1" dirty="0">
                <a:solidFill>
                  <a:srgbClr val="000000"/>
                </a:solidFill>
                <a:latin typeface="+mj-lt"/>
              </a:rPr>
              <a:t>Cobertura del Seguro Popular</a:t>
            </a:r>
          </a:p>
        </p:txBody>
      </p:sp>
      <p:graphicFrame>
        <p:nvGraphicFramePr>
          <p:cNvPr id="2" name="1 Tabla"/>
          <p:cNvGraphicFramePr>
            <a:graphicFrameLocks noGrp="1"/>
          </p:cNvGraphicFramePr>
          <p:nvPr/>
        </p:nvGraphicFramePr>
        <p:xfrm>
          <a:off x="665163" y="2251075"/>
          <a:ext cx="7896225" cy="3368675"/>
        </p:xfrm>
        <a:graphic>
          <a:graphicData uri="http://schemas.openxmlformats.org/drawingml/2006/table">
            <a:tbl>
              <a:tblPr>
                <a:tableStyleId>{69CF1AB2-1976-4502-BF36-3FF5EA218861}</a:tableStyleId>
              </a:tblPr>
              <a:tblGrid>
                <a:gridCol w="2601284"/>
                <a:gridCol w="724221"/>
                <a:gridCol w="831376"/>
                <a:gridCol w="1226742"/>
                <a:gridCol w="1256301"/>
                <a:gridCol w="1256301"/>
              </a:tblGrid>
              <a:tr h="1120038">
                <a:tc gridSpan="2">
                  <a:txBody>
                    <a:bodyPr/>
                    <a:lstStyle/>
                    <a:p>
                      <a:pPr algn="ctr" fontAlgn="ctr"/>
                      <a:r>
                        <a:rPr lang="es-MX" sz="1700" b="1" u="none" strike="noStrike" dirty="0">
                          <a:effectLst/>
                        </a:rPr>
                        <a:t>Intervenciones del Seguro Popular (2012)  </a:t>
                      </a:r>
                      <a:endParaRPr lang="es-MX" sz="1700" b="1" i="0" u="none" strike="noStrike" dirty="0">
                        <a:solidFill>
                          <a:srgbClr val="000000"/>
                        </a:solidFill>
                        <a:effectLst/>
                        <a:latin typeface="Calibri"/>
                      </a:endParaRPr>
                    </a:p>
                  </a:txBody>
                  <a:tcPr marL="8648" marR="8648" marT="8648" marB="0" anchor="ctr"/>
                </a:tc>
                <a:tc hMerge="1">
                  <a:txBody>
                    <a:bodyPr/>
                    <a:lstStyle/>
                    <a:p>
                      <a:endParaRPr lang="es-MX"/>
                    </a:p>
                  </a:txBody>
                  <a:tcPr/>
                </a:tc>
                <a:tc gridSpan="2">
                  <a:txBody>
                    <a:bodyPr/>
                    <a:lstStyle/>
                    <a:p>
                      <a:pPr algn="ctr" fontAlgn="ctr"/>
                      <a:r>
                        <a:rPr lang="es-MX" sz="1700" b="1" u="none" strike="noStrike" dirty="0">
                          <a:effectLst/>
                        </a:rPr>
                        <a:t>Cobertura de intervenciones con </a:t>
                      </a:r>
                      <a:r>
                        <a:rPr lang="es-MX" sz="1700" b="1" u="none" strike="noStrike" dirty="0" smtClean="0">
                          <a:solidFill>
                            <a:schemeClr val="tx1"/>
                          </a:solidFill>
                          <a:effectLst/>
                        </a:rPr>
                        <a:t>597</a:t>
                      </a:r>
                      <a:r>
                        <a:rPr lang="es-MX" sz="1700" b="1" u="none" strike="noStrike" dirty="0" smtClean="0">
                          <a:effectLst/>
                        </a:rPr>
                        <a:t> </a:t>
                      </a:r>
                      <a:r>
                        <a:rPr lang="es-MX" sz="1700" b="1" u="none" strike="noStrike" dirty="0">
                          <a:effectLst/>
                        </a:rPr>
                        <a:t>GPC autorizadas  </a:t>
                      </a:r>
                      <a:endParaRPr lang="es-MX" sz="1700" b="1" i="0" u="none" strike="noStrike" dirty="0">
                        <a:solidFill>
                          <a:srgbClr val="000000"/>
                        </a:solidFill>
                        <a:effectLst/>
                        <a:latin typeface="Calibri"/>
                      </a:endParaRPr>
                    </a:p>
                  </a:txBody>
                  <a:tcPr marL="8648" marR="8648" marT="8648" marB="0" anchor="ctr"/>
                </a:tc>
                <a:tc hMerge="1">
                  <a:txBody>
                    <a:bodyPr/>
                    <a:lstStyle/>
                    <a:p>
                      <a:endParaRPr lang="es-MX"/>
                    </a:p>
                  </a:txBody>
                  <a:tcPr/>
                </a:tc>
                <a:tc>
                  <a:txBody>
                    <a:bodyPr/>
                    <a:lstStyle/>
                    <a:p>
                      <a:pPr algn="ctr" fontAlgn="ctr"/>
                      <a:r>
                        <a:rPr lang="es-MX" sz="1700" b="1" u="none" strike="noStrike" dirty="0">
                          <a:effectLst/>
                        </a:rPr>
                        <a:t>Cobertura programada para </a:t>
                      </a:r>
                      <a:r>
                        <a:rPr lang="es-MX" sz="1700" b="1" u="none" strike="noStrike" dirty="0" smtClean="0">
                          <a:solidFill>
                            <a:schemeClr val="tx1"/>
                          </a:solidFill>
                          <a:effectLst/>
                        </a:rPr>
                        <a:t>2012</a:t>
                      </a:r>
                      <a:endParaRPr lang="es-MX" sz="1700" b="1" i="0" u="none" strike="noStrike" dirty="0">
                        <a:solidFill>
                          <a:schemeClr val="tx1"/>
                        </a:solidFill>
                        <a:effectLst/>
                        <a:latin typeface="Calibri"/>
                      </a:endParaRPr>
                    </a:p>
                  </a:txBody>
                  <a:tcPr marL="8648" marR="8648" marT="8648" marB="0" anchor="ctr"/>
                </a:tc>
                <a:tc>
                  <a:txBody>
                    <a:bodyPr/>
                    <a:lstStyle/>
                    <a:p>
                      <a:pPr marL="0" algn="ctr" defTabSz="914400" rtl="0" eaLnBrk="1" fontAlgn="ctr" latinLnBrk="0" hangingPunct="1"/>
                      <a:r>
                        <a:rPr lang="es-MX" sz="1700" b="1" u="none" strike="noStrike" kern="1200" dirty="0" smtClean="0">
                          <a:solidFill>
                            <a:schemeClr val="accent1">
                              <a:lumMod val="50000"/>
                            </a:schemeClr>
                          </a:solidFill>
                          <a:effectLst/>
                          <a:latin typeface="+mn-lt"/>
                          <a:ea typeface="+mn-ea"/>
                          <a:cs typeface="+mn-cs"/>
                        </a:rPr>
                        <a:t>Proyección 2013</a:t>
                      </a:r>
                      <a:endParaRPr lang="es-MX" sz="1700" b="1" u="none" strike="noStrike" kern="1200" dirty="0">
                        <a:solidFill>
                          <a:schemeClr val="accent1">
                            <a:lumMod val="50000"/>
                          </a:schemeClr>
                        </a:solidFill>
                        <a:effectLst/>
                        <a:latin typeface="+mn-lt"/>
                        <a:ea typeface="+mn-ea"/>
                        <a:cs typeface="+mn-cs"/>
                      </a:endParaRPr>
                    </a:p>
                  </a:txBody>
                  <a:tcPr marL="8648" marR="8648" marT="8648" marB="0" anchor="ctr"/>
                </a:tc>
              </a:tr>
              <a:tr h="387592">
                <a:tc>
                  <a:txBody>
                    <a:bodyPr/>
                    <a:lstStyle/>
                    <a:p>
                      <a:pPr algn="l" fontAlgn="ctr"/>
                      <a:r>
                        <a:rPr lang="es-MX" sz="1700" b="1" u="none" strike="noStrike" dirty="0">
                          <a:effectLst/>
                        </a:rPr>
                        <a:t>Total CAUSES  </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284</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239</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84.15%</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80%</a:t>
                      </a:r>
                      <a:endParaRPr lang="es-MX" sz="1700" b="1" i="0" u="none" strike="noStrike" dirty="0">
                        <a:solidFill>
                          <a:srgbClr val="000000"/>
                        </a:solidFill>
                        <a:effectLst/>
                        <a:latin typeface="Calibri"/>
                      </a:endParaRPr>
                    </a:p>
                  </a:txBody>
                  <a:tcPr marL="8648" marR="8648" marT="8648" marB="0" anchor="ctr"/>
                </a:tc>
                <a:tc>
                  <a:txBody>
                    <a:bodyPr/>
                    <a:lstStyle/>
                    <a:p>
                      <a:pPr marL="0" algn="ctr" defTabSz="914400" rtl="0" eaLnBrk="1" fontAlgn="ctr" latinLnBrk="0" hangingPunct="1"/>
                      <a:r>
                        <a:rPr lang="es-MX" sz="1700" b="1" u="none" strike="noStrike" kern="1200" dirty="0" smtClean="0">
                          <a:solidFill>
                            <a:schemeClr val="accent1">
                              <a:lumMod val="50000"/>
                            </a:schemeClr>
                          </a:solidFill>
                          <a:effectLst/>
                          <a:latin typeface="+mn-lt"/>
                          <a:ea typeface="+mn-ea"/>
                          <a:cs typeface="+mn-cs"/>
                        </a:rPr>
                        <a:t>93.66%</a:t>
                      </a:r>
                      <a:endParaRPr lang="es-MX" sz="1700" b="1" u="none" strike="noStrike" kern="1200" dirty="0">
                        <a:solidFill>
                          <a:schemeClr val="accent1">
                            <a:lumMod val="50000"/>
                          </a:schemeClr>
                        </a:solidFill>
                        <a:effectLst/>
                        <a:latin typeface="+mn-lt"/>
                        <a:ea typeface="+mn-ea"/>
                        <a:cs typeface="+mn-cs"/>
                      </a:endParaRPr>
                    </a:p>
                  </a:txBody>
                  <a:tcPr marL="8648" marR="8648" marT="8648" marB="0" anchor="ctr"/>
                </a:tc>
              </a:tr>
              <a:tr h="512850">
                <a:tc>
                  <a:txBody>
                    <a:bodyPr/>
                    <a:lstStyle/>
                    <a:p>
                      <a:pPr algn="r" fontAlgn="ctr"/>
                      <a:r>
                        <a:rPr lang="es-MX" sz="1700" b="1" u="none" strike="noStrike" dirty="0" smtClean="0">
                          <a:effectLst/>
                        </a:rPr>
                        <a:t>Atención </a:t>
                      </a:r>
                      <a:r>
                        <a:rPr lang="es-MX" sz="1700" b="1" u="none" strike="noStrike" dirty="0">
                          <a:effectLst/>
                        </a:rPr>
                        <a:t>ambulatoria  </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169</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128</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75.74%</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60%</a:t>
                      </a:r>
                      <a:endParaRPr lang="es-MX" sz="1700" b="1" i="0" u="none" strike="noStrike" dirty="0">
                        <a:solidFill>
                          <a:srgbClr val="000000"/>
                        </a:solidFill>
                        <a:effectLst/>
                        <a:latin typeface="Calibri"/>
                      </a:endParaRPr>
                    </a:p>
                  </a:txBody>
                  <a:tcPr marL="8648" marR="8648" marT="8648" marB="0" anchor="ctr"/>
                </a:tc>
                <a:tc>
                  <a:txBody>
                    <a:bodyPr/>
                    <a:lstStyle/>
                    <a:p>
                      <a:pPr marL="0" algn="ctr" defTabSz="914400" rtl="0" eaLnBrk="1" fontAlgn="ctr" latinLnBrk="0" hangingPunct="1"/>
                      <a:r>
                        <a:rPr lang="es-MX" sz="1700" b="1" u="none" strike="noStrike" kern="1200" dirty="0" smtClean="0">
                          <a:solidFill>
                            <a:schemeClr val="accent1">
                              <a:lumMod val="50000"/>
                            </a:schemeClr>
                          </a:solidFill>
                          <a:effectLst/>
                          <a:latin typeface="+mn-lt"/>
                          <a:ea typeface="+mn-ea"/>
                          <a:cs typeface="+mn-cs"/>
                        </a:rPr>
                        <a:t>89.35%</a:t>
                      </a:r>
                      <a:endParaRPr lang="es-MX" sz="1700" b="1" u="none" strike="noStrike" kern="1200" dirty="0">
                        <a:solidFill>
                          <a:schemeClr val="accent1">
                            <a:lumMod val="50000"/>
                          </a:schemeClr>
                        </a:solidFill>
                        <a:effectLst/>
                        <a:latin typeface="+mn-lt"/>
                        <a:ea typeface="+mn-ea"/>
                        <a:cs typeface="+mn-cs"/>
                      </a:endParaRPr>
                    </a:p>
                  </a:txBody>
                  <a:tcPr marL="8648" marR="8648" marT="8648" marB="0" anchor="ctr"/>
                </a:tc>
              </a:tr>
              <a:tr h="573011">
                <a:tc>
                  <a:txBody>
                    <a:bodyPr/>
                    <a:lstStyle/>
                    <a:p>
                      <a:pPr algn="r" fontAlgn="ctr"/>
                      <a:r>
                        <a:rPr lang="es-MX" sz="1700" b="1" u="none" strike="noStrike" dirty="0" smtClean="0">
                          <a:effectLst/>
                        </a:rPr>
                        <a:t>Atención </a:t>
                      </a:r>
                      <a:r>
                        <a:rPr lang="es-MX" sz="1700" b="1" u="none" strike="noStrike" dirty="0">
                          <a:effectLst/>
                        </a:rPr>
                        <a:t>hospitalaria  </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115</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111</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96.52%</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100%</a:t>
                      </a:r>
                      <a:endParaRPr lang="es-MX" sz="1700" b="1" i="0" u="none" strike="noStrike" dirty="0">
                        <a:solidFill>
                          <a:srgbClr val="000000"/>
                        </a:solidFill>
                        <a:effectLst/>
                        <a:latin typeface="Calibri"/>
                      </a:endParaRPr>
                    </a:p>
                  </a:txBody>
                  <a:tcPr marL="8648" marR="8648" marT="8648" marB="0" anchor="ctr"/>
                </a:tc>
                <a:tc>
                  <a:txBody>
                    <a:bodyPr/>
                    <a:lstStyle/>
                    <a:p>
                      <a:pPr marL="0" algn="ctr" defTabSz="914400" rtl="0" eaLnBrk="1" fontAlgn="ctr" latinLnBrk="0" hangingPunct="1"/>
                      <a:r>
                        <a:rPr lang="es-MX" sz="1700" b="1" u="none" strike="noStrike" kern="1200" dirty="0" smtClean="0">
                          <a:solidFill>
                            <a:schemeClr val="accent1">
                              <a:lumMod val="50000"/>
                            </a:schemeClr>
                          </a:solidFill>
                          <a:effectLst/>
                          <a:latin typeface="+mn-lt"/>
                          <a:ea typeface="+mn-ea"/>
                          <a:cs typeface="+mn-cs"/>
                        </a:rPr>
                        <a:t>100%</a:t>
                      </a:r>
                      <a:endParaRPr lang="es-MX" sz="1700" b="1" u="none" strike="noStrike" kern="1200" dirty="0">
                        <a:solidFill>
                          <a:schemeClr val="accent1">
                            <a:lumMod val="50000"/>
                          </a:schemeClr>
                        </a:solidFill>
                        <a:effectLst/>
                        <a:latin typeface="+mn-lt"/>
                        <a:ea typeface="+mn-ea"/>
                        <a:cs typeface="+mn-cs"/>
                      </a:endParaRPr>
                    </a:p>
                  </a:txBody>
                  <a:tcPr marL="8648" marR="8648" marT="8648" marB="0" anchor="ctr"/>
                </a:tc>
              </a:tr>
              <a:tr h="387592">
                <a:tc>
                  <a:txBody>
                    <a:bodyPr/>
                    <a:lstStyle/>
                    <a:p>
                      <a:pPr algn="l" fontAlgn="ctr"/>
                      <a:r>
                        <a:rPr lang="es-MX" sz="1700" b="1" u="none" strike="noStrike" dirty="0">
                          <a:effectLst/>
                        </a:rPr>
                        <a:t>FPCGC </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a:effectLst/>
                        </a:rPr>
                        <a:t>57</a:t>
                      </a:r>
                      <a:endParaRPr lang="es-MX" sz="1700" b="1" i="0" u="none" strike="noStrike">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45</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78.95%</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100%</a:t>
                      </a:r>
                      <a:endParaRPr lang="es-MX" sz="1700" b="1" i="0" u="none" strike="noStrike" dirty="0">
                        <a:solidFill>
                          <a:srgbClr val="000000"/>
                        </a:solidFill>
                        <a:effectLst/>
                        <a:latin typeface="Calibri"/>
                      </a:endParaRPr>
                    </a:p>
                  </a:txBody>
                  <a:tcPr marL="8648" marR="8648" marT="8648" marB="0" anchor="ctr"/>
                </a:tc>
                <a:tc>
                  <a:txBody>
                    <a:bodyPr/>
                    <a:lstStyle/>
                    <a:p>
                      <a:pPr marL="0" algn="ctr" defTabSz="914400" rtl="0" eaLnBrk="1" fontAlgn="ctr" latinLnBrk="0" hangingPunct="1"/>
                      <a:r>
                        <a:rPr lang="es-MX" sz="1700" b="1" u="none" strike="noStrike" kern="1200" dirty="0" smtClean="0">
                          <a:solidFill>
                            <a:schemeClr val="accent1">
                              <a:lumMod val="50000"/>
                            </a:schemeClr>
                          </a:solidFill>
                          <a:effectLst/>
                          <a:latin typeface="+mn-lt"/>
                          <a:ea typeface="+mn-ea"/>
                          <a:cs typeface="+mn-cs"/>
                        </a:rPr>
                        <a:t>100%</a:t>
                      </a:r>
                      <a:endParaRPr lang="es-MX" sz="1700" b="1" u="none" strike="noStrike" kern="1200" dirty="0">
                        <a:solidFill>
                          <a:schemeClr val="accent1">
                            <a:lumMod val="50000"/>
                          </a:schemeClr>
                        </a:solidFill>
                        <a:effectLst/>
                        <a:latin typeface="+mn-lt"/>
                        <a:ea typeface="+mn-ea"/>
                        <a:cs typeface="+mn-cs"/>
                      </a:endParaRPr>
                    </a:p>
                  </a:txBody>
                  <a:tcPr marL="8648" marR="8648" marT="8648" marB="0" anchor="ctr"/>
                </a:tc>
              </a:tr>
              <a:tr h="387592">
                <a:tc>
                  <a:txBody>
                    <a:bodyPr/>
                    <a:lstStyle/>
                    <a:p>
                      <a:pPr algn="l" fontAlgn="ctr"/>
                      <a:r>
                        <a:rPr lang="es-MX" sz="1700" b="1" u="none" strike="noStrike" dirty="0">
                          <a:effectLst/>
                        </a:rPr>
                        <a:t>SMNG  </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a:effectLst/>
                        </a:rPr>
                        <a:t>131</a:t>
                      </a:r>
                      <a:endParaRPr lang="es-MX" sz="1700" b="1" i="0" u="none" strike="noStrike">
                        <a:solidFill>
                          <a:srgbClr val="000000"/>
                        </a:solidFill>
                        <a:effectLst/>
                        <a:latin typeface="Calibri"/>
                      </a:endParaRPr>
                    </a:p>
                  </a:txBody>
                  <a:tcPr marL="8648" marR="8648" marT="8648" marB="0" anchor="ctr"/>
                </a:tc>
                <a:tc>
                  <a:txBody>
                    <a:bodyPr/>
                    <a:lstStyle/>
                    <a:p>
                      <a:pPr algn="ctr" fontAlgn="ctr"/>
                      <a:r>
                        <a:rPr lang="es-MX" sz="1700" b="1" i="0" u="none" strike="noStrike" dirty="0" smtClean="0">
                          <a:solidFill>
                            <a:schemeClr val="dk1"/>
                          </a:solidFill>
                          <a:effectLst/>
                          <a:latin typeface="+mn-lt"/>
                        </a:rPr>
                        <a:t>75</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smtClean="0">
                          <a:effectLst/>
                        </a:rPr>
                        <a:t>57.25%</a:t>
                      </a:r>
                      <a:endParaRPr lang="es-MX" sz="1700" b="1" i="0" u="none" strike="noStrike" dirty="0">
                        <a:solidFill>
                          <a:srgbClr val="000000"/>
                        </a:solidFill>
                        <a:effectLst/>
                        <a:latin typeface="Calibri"/>
                      </a:endParaRPr>
                    </a:p>
                  </a:txBody>
                  <a:tcPr marL="8648" marR="8648" marT="8648" marB="0" anchor="ctr"/>
                </a:tc>
                <a:tc>
                  <a:txBody>
                    <a:bodyPr/>
                    <a:lstStyle/>
                    <a:p>
                      <a:pPr algn="ctr" fontAlgn="ctr"/>
                      <a:r>
                        <a:rPr lang="es-MX" sz="1700" b="1" u="none" strike="noStrike" dirty="0">
                          <a:effectLst/>
                        </a:rPr>
                        <a:t>30%</a:t>
                      </a:r>
                      <a:endParaRPr lang="es-MX" sz="1700" b="1" i="0" u="none" strike="noStrike" dirty="0">
                        <a:solidFill>
                          <a:srgbClr val="000000"/>
                        </a:solidFill>
                        <a:effectLst/>
                        <a:latin typeface="Calibri"/>
                      </a:endParaRPr>
                    </a:p>
                  </a:txBody>
                  <a:tcPr marL="8648" marR="8648" marT="8648" marB="0" anchor="ctr"/>
                </a:tc>
                <a:tc>
                  <a:txBody>
                    <a:bodyPr/>
                    <a:lstStyle/>
                    <a:p>
                      <a:pPr marL="0" algn="ctr" defTabSz="914400" rtl="0" eaLnBrk="1" fontAlgn="ctr" latinLnBrk="0" hangingPunct="1"/>
                      <a:r>
                        <a:rPr lang="es-MX" sz="1700" b="1" u="none" strike="noStrike" kern="1200" dirty="0" smtClean="0">
                          <a:solidFill>
                            <a:schemeClr val="accent1">
                              <a:lumMod val="50000"/>
                            </a:schemeClr>
                          </a:solidFill>
                          <a:effectLst/>
                          <a:latin typeface="+mn-lt"/>
                          <a:ea typeface="+mn-ea"/>
                          <a:cs typeface="+mn-cs"/>
                        </a:rPr>
                        <a:t>64.12%</a:t>
                      </a:r>
                      <a:endParaRPr lang="es-MX" sz="1700" b="1" u="none" strike="noStrike" kern="1200" dirty="0">
                        <a:solidFill>
                          <a:schemeClr val="accent1">
                            <a:lumMod val="50000"/>
                          </a:schemeClr>
                        </a:solidFill>
                        <a:effectLst/>
                        <a:latin typeface="+mn-lt"/>
                        <a:ea typeface="+mn-ea"/>
                        <a:cs typeface="+mn-cs"/>
                      </a:endParaRPr>
                    </a:p>
                  </a:txBody>
                  <a:tcPr marL="8648" marR="8648" marT="8648" marB="0" anchor="ctr"/>
                </a:tc>
              </a:tr>
            </a:tbl>
          </a:graphicData>
        </a:graphic>
      </p:graphicFrame>
    </p:spTree>
    <p:extLst>
      <p:ext uri="{BB962C8B-B14F-4D97-AF65-F5344CB8AC3E}">
        <p14:creationId xmlns:p14="http://schemas.microsoft.com/office/powerpoint/2010/main" val="10785192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Título"/>
          <p:cNvSpPr>
            <a:spLocks noGrp="1"/>
          </p:cNvSpPr>
          <p:nvPr>
            <p:ph type="title"/>
          </p:nvPr>
        </p:nvSpPr>
        <p:spPr>
          <a:xfrm>
            <a:off x="1116013" y="6310313"/>
            <a:ext cx="6048375" cy="431800"/>
          </a:xfrm>
        </p:spPr>
        <p:txBody>
          <a:bodyPr/>
          <a:lstStyle/>
          <a:p>
            <a:pPr eaLnBrk="1" hangingPunct="1"/>
            <a:r>
              <a:rPr lang="es-MX" sz="1400" b="1" smtClean="0"/>
              <a:t>Fuente: Dirección de Integración de GPC, CENETEC marzo 2013</a:t>
            </a:r>
            <a:endParaRPr lang="es-MX" sz="3200" b="1" smtClean="0"/>
          </a:p>
        </p:txBody>
      </p:sp>
      <p:sp>
        <p:nvSpPr>
          <p:cNvPr id="10244" name="5 Rectángulo"/>
          <p:cNvSpPr>
            <a:spLocks noChangeArrowheads="1"/>
          </p:cNvSpPr>
          <p:nvPr/>
        </p:nvSpPr>
        <p:spPr bwMode="auto">
          <a:xfrm>
            <a:off x="1937344" y="1068128"/>
            <a:ext cx="5582574"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
              <a:defRPr/>
            </a:pPr>
            <a:r>
              <a:rPr lang="es-ES" sz="2800" b="1" dirty="0">
                <a:solidFill>
                  <a:srgbClr val="000000"/>
                </a:solidFill>
                <a:latin typeface="+mj-lt"/>
              </a:rPr>
              <a:t>Clasificación de las </a:t>
            </a:r>
            <a:r>
              <a:rPr lang="es-ES" sz="2800" b="1" dirty="0">
                <a:latin typeface="+mj-lt"/>
              </a:rPr>
              <a:t>597</a:t>
            </a:r>
            <a:r>
              <a:rPr lang="es-ES" sz="2800" b="1" dirty="0">
                <a:solidFill>
                  <a:srgbClr val="000000"/>
                </a:solidFill>
                <a:latin typeface="+mj-lt"/>
              </a:rPr>
              <a:t> GPC por especialidades básicas</a:t>
            </a:r>
          </a:p>
        </p:txBody>
      </p:sp>
      <p:graphicFrame>
        <p:nvGraphicFramePr>
          <p:cNvPr id="6" name="7 Gráfico"/>
          <p:cNvGraphicFramePr/>
          <p:nvPr/>
        </p:nvGraphicFramePr>
        <p:xfrm>
          <a:off x="900113" y="2057400"/>
          <a:ext cx="7424382" cy="37838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083622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Título"/>
          <p:cNvSpPr>
            <a:spLocks noGrp="1"/>
          </p:cNvSpPr>
          <p:nvPr>
            <p:ph type="title"/>
          </p:nvPr>
        </p:nvSpPr>
        <p:spPr>
          <a:xfrm>
            <a:off x="458788" y="6011863"/>
            <a:ext cx="8229600" cy="596900"/>
          </a:xfrm>
        </p:spPr>
        <p:txBody>
          <a:bodyPr/>
          <a:lstStyle/>
          <a:p>
            <a:pPr eaLnBrk="1" hangingPunct="1"/>
            <a:r>
              <a:rPr lang="es-MX" sz="1400" b="1" smtClean="0"/>
              <a:t>Fuente: Dirección de Integración de GPC, CENETEC marzo 2013</a:t>
            </a:r>
          </a:p>
        </p:txBody>
      </p:sp>
      <p:sp>
        <p:nvSpPr>
          <p:cNvPr id="7171" name="9 Rectángulo"/>
          <p:cNvSpPr>
            <a:spLocks noChangeArrowheads="1"/>
          </p:cNvSpPr>
          <p:nvPr/>
        </p:nvSpPr>
        <p:spPr bwMode="auto">
          <a:xfrm>
            <a:off x="192088" y="1089025"/>
            <a:ext cx="8651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
            <a:r>
              <a:rPr lang="es-MX" sz="2800" b="1" dirty="0">
                <a:latin typeface="Times New Roman" pitchFamily="18" charset="0"/>
                <a:cs typeface="Times New Roman" pitchFamily="18" charset="0"/>
              </a:rPr>
              <a:t>Cobertura de </a:t>
            </a:r>
            <a:r>
              <a:rPr lang="es-MX" sz="2800" b="1" dirty="0" smtClean="0">
                <a:latin typeface="Times New Roman" pitchFamily="18" charset="0"/>
                <a:cs typeface="Times New Roman" pitchFamily="18" charset="0"/>
              </a:rPr>
              <a:t>Programas Prioritarios Nacionales</a:t>
            </a:r>
            <a:endParaRPr lang="es-MX" sz="2800" b="1" dirty="0">
              <a:latin typeface="Times New Roman" pitchFamily="18" charset="0"/>
              <a:cs typeface="Times New Roman" pitchFamily="18" charset="0"/>
            </a:endParaRPr>
          </a:p>
        </p:txBody>
      </p:sp>
      <p:graphicFrame>
        <p:nvGraphicFramePr>
          <p:cNvPr id="5" name="6 Gráfico"/>
          <p:cNvGraphicFramePr/>
          <p:nvPr/>
        </p:nvGraphicFramePr>
        <p:xfrm>
          <a:off x="832515" y="2043113"/>
          <a:ext cx="7438030" cy="41830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6 Gráfico"/>
          <p:cNvGraphicFramePr>
            <a:graphicFrameLocks/>
          </p:cNvGraphicFramePr>
          <p:nvPr/>
        </p:nvGraphicFramePr>
        <p:xfrm>
          <a:off x="724395" y="2152649"/>
          <a:ext cx="7546149" cy="398689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530255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4"/>
          <p:cNvSpPr>
            <a:spLocks noGrp="1"/>
          </p:cNvSpPr>
          <p:nvPr>
            <p:ph type="title"/>
          </p:nvPr>
        </p:nvSpPr>
        <p:spPr>
          <a:xfrm>
            <a:off x="457200" y="1093788"/>
            <a:ext cx="8229600" cy="860425"/>
          </a:xfrm>
        </p:spPr>
        <p:txBody>
          <a:bodyPr rtlCol="0">
            <a:normAutofit fontScale="90000"/>
          </a:bodyPr>
          <a:lstStyle/>
          <a:p>
            <a:pPr eaLnBrk="1" fontAlgn="auto" hangingPunct="1">
              <a:spcBef>
                <a:spcPct val="20000"/>
              </a:spcBef>
              <a:spcAft>
                <a:spcPts val="0"/>
              </a:spcAft>
              <a:defRPr/>
            </a:pPr>
            <a:r>
              <a:rPr lang="es-MX" sz="2400" b="1" dirty="0" smtClean="0">
                <a:solidFill>
                  <a:schemeClr val="tx1">
                    <a:lumMod val="50000"/>
                    <a:lumOff val="50000"/>
                  </a:schemeClr>
                </a:solidFill>
              </a:rPr>
              <a:t/>
            </a:r>
            <a:br>
              <a:rPr lang="es-MX" sz="2400" b="1" dirty="0" smtClean="0">
                <a:solidFill>
                  <a:schemeClr val="tx1">
                    <a:lumMod val="50000"/>
                    <a:lumOff val="50000"/>
                  </a:schemeClr>
                </a:solidFill>
              </a:rPr>
            </a:br>
            <a:r>
              <a:rPr lang="es-MX" sz="3100" b="1" dirty="0" smtClean="0">
                <a:solidFill>
                  <a:schemeClr val="tx1"/>
                </a:solidFill>
              </a:rPr>
              <a:t>Clasificación de las 136 GPC ECNT</a:t>
            </a:r>
            <a:r>
              <a:rPr lang="es-MX" sz="2400" b="1" dirty="0" smtClean="0">
                <a:solidFill>
                  <a:schemeClr val="tx1"/>
                </a:solidFill>
              </a:rPr>
              <a:t/>
            </a:r>
            <a:br>
              <a:rPr lang="es-MX" sz="2400" b="1" dirty="0" smtClean="0">
                <a:solidFill>
                  <a:schemeClr val="tx1"/>
                </a:solidFill>
              </a:rPr>
            </a:br>
            <a:r>
              <a:rPr lang="es-MX" sz="2400" b="1" dirty="0" smtClean="0">
                <a:solidFill>
                  <a:schemeClr val="tx1"/>
                </a:solidFill>
              </a:rPr>
              <a:t/>
            </a:r>
            <a:br>
              <a:rPr lang="es-MX" sz="2400" b="1" dirty="0" smtClean="0">
                <a:solidFill>
                  <a:schemeClr val="tx1"/>
                </a:solidFill>
              </a:rPr>
            </a:br>
            <a:endParaRPr lang="es-MX" sz="2400" b="1" dirty="0" smtClean="0">
              <a:solidFill>
                <a:schemeClr val="tx1"/>
              </a:solidFill>
            </a:endParaRPr>
          </a:p>
        </p:txBody>
      </p:sp>
      <p:sp>
        <p:nvSpPr>
          <p:cNvPr id="8195" name="1 Título"/>
          <p:cNvSpPr txBox="1">
            <a:spLocks/>
          </p:cNvSpPr>
          <p:nvPr/>
        </p:nvSpPr>
        <p:spPr bwMode="auto">
          <a:xfrm>
            <a:off x="3332163" y="6153150"/>
            <a:ext cx="54864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s-MX" sz="1200" b="1">
                <a:solidFill>
                  <a:srgbClr val="7F7F7F"/>
                </a:solidFill>
                <a:latin typeface="Times New Roman" pitchFamily="18" charset="0"/>
              </a:rPr>
              <a:t>Fuente: Dirección de Integración de GPC, CENETEC marzo 2013</a:t>
            </a:r>
          </a:p>
        </p:txBody>
      </p:sp>
      <p:graphicFrame>
        <p:nvGraphicFramePr>
          <p:cNvPr id="5" name="4 Gráfico"/>
          <p:cNvGraphicFramePr/>
          <p:nvPr/>
        </p:nvGraphicFramePr>
        <p:xfrm>
          <a:off x="177422" y="1610436"/>
          <a:ext cx="8966578" cy="45427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321867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5 Rectángulo"/>
          <p:cNvSpPr>
            <a:spLocks noChangeArrowheads="1"/>
          </p:cNvSpPr>
          <p:nvPr/>
        </p:nvSpPr>
        <p:spPr bwMode="auto">
          <a:xfrm>
            <a:off x="252413" y="1092200"/>
            <a:ext cx="8640762" cy="954088"/>
          </a:xfrm>
          <a:prstGeom prst="rect">
            <a:avLst/>
          </a:prstGeom>
          <a:noFill/>
          <a:ln>
            <a:noFill/>
          </a:ln>
          <a:extLst/>
        </p:spPr>
        <p:txBody>
          <a:bodyPr>
            <a:spAutoFit/>
          </a:bodyPr>
          <a:lstStyle/>
          <a:p>
            <a:pPr algn="ctr" fontAlgn="b">
              <a:defRPr/>
            </a:pPr>
            <a:r>
              <a:rPr lang="es-MX" sz="2800" b="1" dirty="0">
                <a:solidFill>
                  <a:srgbClr val="000000"/>
                </a:solidFill>
                <a:latin typeface="+mj-lt"/>
              </a:rPr>
              <a:t>Consultas al Catálogo Maestro de GPC: </a:t>
            </a:r>
            <a:r>
              <a:rPr lang="es-MX" sz="2800" b="1" dirty="0">
                <a:solidFill>
                  <a:schemeClr val="tx2"/>
                </a:solidFill>
                <a:latin typeface="+mj-lt"/>
              </a:rPr>
              <a:t>1,270,133</a:t>
            </a:r>
          </a:p>
          <a:p>
            <a:pPr algn="ctr" fontAlgn="b">
              <a:defRPr/>
            </a:pPr>
            <a:endParaRPr lang="es-ES" sz="2800" b="1" dirty="0">
              <a:solidFill>
                <a:srgbClr val="FF0000"/>
              </a:solidFill>
              <a:effectLst>
                <a:outerShdw blurRad="38100" dist="38100" dir="2700000" algn="tl">
                  <a:srgbClr val="000000">
                    <a:alpha val="43137"/>
                  </a:srgbClr>
                </a:outerShdw>
              </a:effectLst>
            </a:endParaRPr>
          </a:p>
        </p:txBody>
      </p:sp>
      <p:sp>
        <p:nvSpPr>
          <p:cNvPr id="9219" name="1 Título"/>
          <p:cNvSpPr>
            <a:spLocks noGrp="1"/>
          </p:cNvSpPr>
          <p:nvPr>
            <p:ph type="title"/>
          </p:nvPr>
        </p:nvSpPr>
        <p:spPr>
          <a:xfrm>
            <a:off x="1116013" y="6326188"/>
            <a:ext cx="6048375" cy="431800"/>
          </a:xfrm>
        </p:spPr>
        <p:txBody>
          <a:bodyPr/>
          <a:lstStyle/>
          <a:p>
            <a:pPr eaLnBrk="1" hangingPunct="1"/>
            <a:r>
              <a:rPr lang="es-MX" sz="1400" b="1" smtClean="0"/>
              <a:t>Fuente: Dirección de Integración de GPC, CENETEC, marzo 2013</a:t>
            </a:r>
            <a:endParaRPr lang="es-MX" sz="3200" b="1" smtClean="0"/>
          </a:p>
        </p:txBody>
      </p:sp>
      <p:sp>
        <p:nvSpPr>
          <p:cNvPr id="9220" name="2 CuadroTexto"/>
          <p:cNvSpPr txBox="1">
            <a:spLocks noChangeArrowheads="1"/>
          </p:cNvSpPr>
          <p:nvPr/>
        </p:nvSpPr>
        <p:spPr bwMode="auto">
          <a:xfrm>
            <a:off x="1708150" y="5973763"/>
            <a:ext cx="57912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s-MX" sz="900"/>
              <a:t>*En el segundo semestre de 2011 se rediseño el sitio Web  del  CMGPC y sólo se registraron parcialmente  las  consultas</a:t>
            </a:r>
          </a:p>
        </p:txBody>
      </p:sp>
      <p:graphicFrame>
        <p:nvGraphicFramePr>
          <p:cNvPr id="6" name="2 Gráfico"/>
          <p:cNvGraphicFramePr>
            <a:graphicFrameLocks/>
          </p:cNvGraphicFramePr>
          <p:nvPr/>
        </p:nvGraphicFramePr>
        <p:xfrm>
          <a:off x="665162" y="1876876"/>
          <a:ext cx="7877175" cy="41529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694141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5 Rectángulo"/>
          <p:cNvSpPr>
            <a:spLocks noChangeArrowheads="1"/>
          </p:cNvSpPr>
          <p:nvPr/>
        </p:nvSpPr>
        <p:spPr bwMode="auto">
          <a:xfrm>
            <a:off x="827088" y="1000125"/>
            <a:ext cx="79930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
              <a:defRPr/>
            </a:pPr>
            <a:r>
              <a:rPr lang="es-ES" sz="2800" b="1" dirty="0">
                <a:solidFill>
                  <a:srgbClr val="000000"/>
                </a:solidFill>
                <a:latin typeface="+mj-lt"/>
              </a:rPr>
              <a:t>Consultas al Catálogo Maestro de GPC por país</a:t>
            </a:r>
          </a:p>
        </p:txBody>
      </p:sp>
      <p:pic>
        <p:nvPicPr>
          <p:cNvPr id="1024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3" y="37052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1 Título"/>
          <p:cNvSpPr txBox="1">
            <a:spLocks/>
          </p:cNvSpPr>
          <p:nvPr/>
        </p:nvSpPr>
        <p:spPr bwMode="auto">
          <a:xfrm>
            <a:off x="4859338" y="6381750"/>
            <a:ext cx="4103687"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s-MX" sz="1000" b="1"/>
              <a:t>Fuente: Dirección de Integración de GPC, CENETEC  marzo 2013</a:t>
            </a:r>
          </a:p>
        </p:txBody>
      </p:sp>
      <p:pic>
        <p:nvPicPr>
          <p:cNvPr id="10245" name="Picture 17" descr="%5BUNSET%5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2120900"/>
            <a:ext cx="144145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Imagen 5" descr="gpc.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19700" y="3128963"/>
            <a:ext cx="145415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3 Tabla"/>
          <p:cNvGraphicFramePr>
            <a:graphicFrameLocks noGrp="1"/>
          </p:cNvGraphicFramePr>
          <p:nvPr/>
        </p:nvGraphicFramePr>
        <p:xfrm>
          <a:off x="723900" y="1638300"/>
          <a:ext cx="2728913" cy="5005393"/>
        </p:xfrm>
        <a:graphic>
          <a:graphicData uri="http://schemas.openxmlformats.org/drawingml/2006/table">
            <a:tbl>
              <a:tblPr>
                <a:tableStyleId>{69CF1AB2-1976-4502-BF36-3FF5EA218861}</a:tableStyleId>
              </a:tblPr>
              <a:tblGrid>
                <a:gridCol w="1551989"/>
                <a:gridCol w="1176924"/>
              </a:tblGrid>
              <a:tr h="349213">
                <a:tc>
                  <a:txBody>
                    <a:bodyPr/>
                    <a:lstStyle/>
                    <a:p>
                      <a:pPr algn="ctr" fontAlgn="b"/>
                      <a:r>
                        <a:rPr lang="es-MX" sz="1400" b="1" u="none" strike="noStrike" dirty="0">
                          <a:effectLst/>
                        </a:rPr>
                        <a:t>PAÍS</a:t>
                      </a:r>
                      <a:endParaRPr lang="es-MX" sz="1400" b="1" i="0" u="none" strike="noStrike" dirty="0">
                        <a:solidFill>
                          <a:srgbClr val="000000"/>
                        </a:solidFill>
                        <a:effectLst/>
                        <a:latin typeface="Calibri"/>
                      </a:endParaRPr>
                    </a:p>
                  </a:txBody>
                  <a:tcPr marL="9119" marR="9119" marT="9119" marB="0" anchor="b"/>
                </a:tc>
                <a:tc>
                  <a:txBody>
                    <a:bodyPr/>
                    <a:lstStyle/>
                    <a:p>
                      <a:pPr algn="ctr" fontAlgn="b"/>
                      <a:r>
                        <a:rPr lang="es-MX" sz="1400" b="1" u="none" strike="noStrike" dirty="0">
                          <a:effectLst/>
                        </a:rPr>
                        <a:t>VISITAS</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México</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b="1" u="none" strike="noStrike" dirty="0">
                          <a:effectLst/>
                        </a:rPr>
                        <a:t>1,209,799</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Perú</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9,725</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Colombia</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5,324</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Estados unidos</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5,039</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España</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3,128</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Argentina</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2,172</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Ecuador</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2,421</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Venezuela</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1,335</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Bolivia</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1,213</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Nicaragua</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694</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Chile</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533</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Canadá</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415</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El salvador</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334</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Honduras</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328</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Uruguay</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326</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Paraguay</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277</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Costa rica</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255</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Reino unido</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240</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smtClean="0">
                          <a:effectLst/>
                        </a:rPr>
                        <a:t>Otros</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u="none" strike="noStrike" dirty="0">
                          <a:effectLst/>
                        </a:rPr>
                        <a:t>26,575</a:t>
                      </a:r>
                      <a:endParaRPr lang="es-MX" sz="1400" b="1" i="0" u="none" strike="noStrike" dirty="0">
                        <a:solidFill>
                          <a:srgbClr val="000000"/>
                        </a:solidFill>
                        <a:effectLst/>
                        <a:latin typeface="Calibri"/>
                      </a:endParaRPr>
                    </a:p>
                  </a:txBody>
                  <a:tcPr marL="9119" marR="9119" marT="9119" marB="0" anchor="b"/>
                </a:tc>
              </a:tr>
              <a:tr h="232809">
                <a:tc>
                  <a:txBody>
                    <a:bodyPr/>
                    <a:lstStyle/>
                    <a:p>
                      <a:pPr algn="l" fontAlgn="b"/>
                      <a:r>
                        <a:rPr lang="es-MX" sz="1400" u="none" strike="noStrike" dirty="0">
                          <a:effectLst/>
                        </a:rPr>
                        <a:t>Total</a:t>
                      </a:r>
                      <a:endParaRPr lang="es-MX" sz="1400" b="1" i="0" u="none" strike="noStrike" dirty="0">
                        <a:solidFill>
                          <a:srgbClr val="000000"/>
                        </a:solidFill>
                        <a:effectLst/>
                        <a:latin typeface="Calibri"/>
                      </a:endParaRPr>
                    </a:p>
                  </a:txBody>
                  <a:tcPr marL="9119" marR="9119" marT="9119" marB="0" anchor="b"/>
                </a:tc>
                <a:tc>
                  <a:txBody>
                    <a:bodyPr/>
                    <a:lstStyle/>
                    <a:p>
                      <a:pPr algn="r" fontAlgn="b"/>
                      <a:r>
                        <a:rPr lang="es-MX" sz="1400" b="1" u="none" strike="noStrike" dirty="0">
                          <a:effectLst/>
                        </a:rPr>
                        <a:t>1,270,133</a:t>
                      </a:r>
                      <a:endParaRPr lang="es-MX" sz="1400" b="1" i="0" u="none" strike="noStrike" dirty="0">
                        <a:solidFill>
                          <a:srgbClr val="000000"/>
                        </a:solidFill>
                        <a:effectLst/>
                        <a:latin typeface="Calibri"/>
                      </a:endParaRPr>
                    </a:p>
                  </a:txBody>
                  <a:tcPr marL="9119" marR="9119" marT="9119" marB="0" anchor="b"/>
                </a:tc>
              </a:tr>
            </a:tbl>
          </a:graphicData>
        </a:graphic>
      </p:graphicFrame>
    </p:spTree>
    <p:extLst>
      <p:ext uri="{BB962C8B-B14F-4D97-AF65-F5344CB8AC3E}">
        <p14:creationId xmlns:p14="http://schemas.microsoft.com/office/powerpoint/2010/main" val="6546827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 name="Text Box 5"/>
          <p:cNvSpPr txBox="1">
            <a:spLocks noChangeArrowheads="1"/>
          </p:cNvSpPr>
          <p:nvPr/>
        </p:nvSpPr>
        <p:spPr bwMode="auto">
          <a:xfrm>
            <a:off x="1805677" y="414010"/>
            <a:ext cx="5792996" cy="523220"/>
          </a:xfrm>
          <a:prstGeom prst="rect">
            <a:avLst/>
          </a:prstGeom>
          <a:noFill/>
          <a:ln w="9525">
            <a:noFill/>
            <a:miter lim="800000"/>
            <a:headEnd/>
            <a:tailEnd/>
          </a:ln>
        </p:spPr>
        <p:txBody>
          <a:bodyPr wrap="none">
            <a:spAutoFit/>
          </a:bodyPr>
          <a:lstStyle/>
          <a:p>
            <a:r>
              <a:rPr lang="es-MX" sz="2800" b="1" dirty="0">
                <a:solidFill>
                  <a:srgbClr val="3D873D"/>
                </a:solidFill>
                <a:latin typeface="Times New Roman" pitchFamily="18" charset="0"/>
                <a:cs typeface="Times New Roman" pitchFamily="18" charset="0"/>
              </a:rPr>
              <a:t>GUIAS  DE  PRACTICA  CLINICA</a:t>
            </a:r>
            <a:endParaRPr lang="es-ES" sz="2800" b="1" dirty="0">
              <a:solidFill>
                <a:srgbClr val="3D873D"/>
              </a:solidFill>
              <a:latin typeface="Times New Roman" pitchFamily="18" charset="0"/>
              <a:cs typeface="Times New Roman" pitchFamily="18" charset="0"/>
            </a:endParaRPr>
          </a:p>
        </p:txBody>
      </p:sp>
      <p:sp>
        <p:nvSpPr>
          <p:cNvPr id="2" name="1 Rectángulo redondeado"/>
          <p:cNvSpPr/>
          <p:nvPr/>
        </p:nvSpPr>
        <p:spPr>
          <a:xfrm>
            <a:off x="363255" y="1089764"/>
            <a:ext cx="8517698" cy="5373666"/>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81000" indent="-381000">
              <a:spcBef>
                <a:spcPct val="50000"/>
              </a:spcBef>
            </a:pPr>
            <a:r>
              <a:rPr lang="es-ES" sz="2400" b="1" dirty="0" smtClean="0">
                <a:solidFill>
                  <a:schemeClr val="tx1"/>
                </a:solidFill>
                <a:latin typeface="Times New Roman" pitchFamily="18" charset="0"/>
                <a:cs typeface="Times New Roman" pitchFamily="18" charset="0"/>
              </a:rPr>
              <a:t>Propósitos de esta reunión:</a:t>
            </a:r>
          </a:p>
          <a:p>
            <a:pPr marL="381000" indent="-381000">
              <a:spcBef>
                <a:spcPct val="50000"/>
              </a:spcBef>
            </a:pPr>
            <a:r>
              <a:rPr lang="es-ES" sz="2400" b="1" dirty="0" smtClean="0">
                <a:solidFill>
                  <a:schemeClr val="tx1"/>
                </a:solidFill>
                <a:latin typeface="Times New Roman" pitchFamily="18" charset="0"/>
                <a:cs typeface="Times New Roman" pitchFamily="18" charset="0"/>
              </a:rPr>
              <a:t>Brindar información que permita conocer: </a:t>
            </a:r>
          </a:p>
          <a:p>
            <a:pPr marL="381000" indent="-381000">
              <a:spcBef>
                <a:spcPct val="50000"/>
              </a:spcBef>
              <a:buFontTx/>
              <a:buAutoNum type="arabicPeriod"/>
            </a:pPr>
            <a:r>
              <a:rPr lang="es-ES" sz="2400" b="1" dirty="0" smtClean="0">
                <a:solidFill>
                  <a:schemeClr val="tx1"/>
                </a:solidFill>
                <a:latin typeface="Times New Roman" pitchFamily="18" charset="0"/>
                <a:cs typeface="Times New Roman" pitchFamily="18" charset="0"/>
              </a:rPr>
              <a:t>La estrategia para la implantación y avance sectorial.</a:t>
            </a:r>
          </a:p>
          <a:p>
            <a:pPr marL="381000" indent="-381000">
              <a:spcBef>
                <a:spcPct val="50000"/>
              </a:spcBef>
              <a:buFontTx/>
              <a:buAutoNum type="arabicPeriod"/>
            </a:pPr>
            <a:r>
              <a:rPr lang="es-ES" sz="2400" b="1" dirty="0" smtClean="0">
                <a:solidFill>
                  <a:schemeClr val="tx1"/>
                </a:solidFill>
                <a:latin typeface="Times New Roman" pitchFamily="18" charset="0"/>
                <a:cs typeface="Times New Roman" pitchFamily="18" charset="0"/>
              </a:rPr>
              <a:t>Sensibilizar a los Médicos en formación la  utilización de las guías de su interés y sus  diferentes posibilidades de aprovechamiento y lograr su adhesión a esta estrategia de salud.</a:t>
            </a:r>
          </a:p>
          <a:p>
            <a:pPr marL="381000" indent="-381000">
              <a:spcBef>
                <a:spcPct val="50000"/>
              </a:spcBef>
              <a:buFontTx/>
              <a:buAutoNum type="arabicPeriod"/>
            </a:pPr>
            <a:r>
              <a:rPr lang="es-ES" sz="2400" b="1" dirty="0" smtClean="0">
                <a:solidFill>
                  <a:schemeClr val="tx1"/>
                </a:solidFill>
                <a:latin typeface="Times New Roman" pitchFamily="18" charset="0"/>
                <a:cs typeface="Times New Roman" pitchFamily="18" charset="0"/>
              </a:rPr>
              <a:t>Recibir una retroalimentación con la percepción de los asistentes sobre accesibilidad, claridad de conceptos y aplicación.</a:t>
            </a:r>
          </a:p>
          <a:p>
            <a:pPr algn="ctr"/>
            <a:endParaRPr lang="es-MX" sz="2400" dirty="0">
              <a:solidFill>
                <a:schemeClr val="tx1"/>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8"/>
          <p:cNvSpPr txBox="1">
            <a:spLocks noChangeArrowheads="1"/>
          </p:cNvSpPr>
          <p:nvPr/>
        </p:nvSpPr>
        <p:spPr bwMode="auto">
          <a:xfrm>
            <a:off x="0" y="6308725"/>
            <a:ext cx="9144000" cy="7318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s-MX" sz="1200" dirty="0">
                <a:latin typeface="Times New Roman" pitchFamily="18" charset="0"/>
                <a:cs typeface="Times New Roman" pitchFamily="18" charset="0"/>
              </a:rPr>
              <a:t>Fuente: </a:t>
            </a:r>
            <a:r>
              <a:rPr lang="es-MX" sz="1200" dirty="0" smtClean="0">
                <a:latin typeface="Times New Roman" pitchFamily="18" charset="0"/>
                <a:cs typeface="Times New Roman" pitchFamily="18" charset="0"/>
              </a:rPr>
              <a:t>20ª </a:t>
            </a:r>
            <a:r>
              <a:rPr lang="es-MX" sz="1200" dirty="0">
                <a:latin typeface="Times New Roman" pitchFamily="18" charset="0"/>
                <a:cs typeface="Times New Roman" pitchFamily="18" charset="0"/>
              </a:rPr>
              <a:t>Sesión Ordinaria de Comité Nacional de Guías de Práctica Clínica </a:t>
            </a:r>
            <a:r>
              <a:rPr lang="es-MX" sz="1200" dirty="0" smtClean="0">
                <a:latin typeface="Times New Roman" pitchFamily="18" charset="0"/>
                <a:cs typeface="Times New Roman" pitchFamily="18" charset="0"/>
              </a:rPr>
              <a:t>21 </a:t>
            </a:r>
            <a:r>
              <a:rPr lang="es-MX" sz="1200" dirty="0">
                <a:latin typeface="Times New Roman" pitchFamily="18" charset="0"/>
                <a:cs typeface="Times New Roman" pitchFamily="18" charset="0"/>
              </a:rPr>
              <a:t>de </a:t>
            </a:r>
            <a:r>
              <a:rPr lang="es-MX" sz="1200" dirty="0" smtClean="0">
                <a:latin typeface="Times New Roman" pitchFamily="18" charset="0"/>
                <a:cs typeface="Times New Roman" pitchFamily="18" charset="0"/>
              </a:rPr>
              <a:t>marzo 2013 </a:t>
            </a:r>
            <a:r>
              <a:rPr lang="es-MX" sz="1200" dirty="0">
                <a:latin typeface="Times New Roman" pitchFamily="18" charset="0"/>
                <a:cs typeface="Times New Roman" pitchFamily="18" charset="0"/>
                <a:hlinkClick r:id="rId2"/>
              </a:rPr>
              <a:t>www.calidad.salud.gob.mx/</a:t>
            </a:r>
            <a:r>
              <a:rPr lang="es-MX" sz="1200" dirty="0" err="1">
                <a:latin typeface="Times New Roman" pitchFamily="18" charset="0"/>
                <a:cs typeface="Times New Roman" pitchFamily="18" charset="0"/>
                <a:hlinkClick r:id="rId2"/>
              </a:rPr>
              <a:t>GuíasdePrácticaClínica</a:t>
            </a:r>
            <a:r>
              <a:rPr lang="es-MX" sz="1200" dirty="0">
                <a:latin typeface="Times New Roman" pitchFamily="18" charset="0"/>
                <a:cs typeface="Times New Roman" pitchFamily="18" charset="0"/>
              </a:rPr>
              <a:t> , </a:t>
            </a:r>
            <a:r>
              <a:rPr lang="es-MX" sz="1200" dirty="0">
                <a:latin typeface="Times New Roman" pitchFamily="18" charset="0"/>
                <a:cs typeface="Times New Roman" pitchFamily="18" charset="0"/>
                <a:hlinkClick r:id="rId3"/>
              </a:rPr>
              <a:t>www.cenetec.gob.mx/</a:t>
            </a:r>
            <a:r>
              <a:rPr lang="es-MX" sz="1200" dirty="0" err="1">
                <a:latin typeface="Times New Roman" pitchFamily="18" charset="0"/>
                <a:cs typeface="Times New Roman" pitchFamily="18" charset="0"/>
                <a:hlinkClick r:id="rId3"/>
              </a:rPr>
              <a:t>CatalogoMaestro</a:t>
            </a:r>
            <a:r>
              <a:rPr lang="es-MX" sz="1200" dirty="0">
                <a:latin typeface="Times New Roman" pitchFamily="18" charset="0"/>
                <a:cs typeface="Times New Roman" pitchFamily="18" charset="0"/>
                <a:hlinkClick r:id="rId3"/>
              </a:rPr>
              <a:t>/</a:t>
            </a:r>
            <a:r>
              <a:rPr lang="es-MX" sz="1200" dirty="0" err="1">
                <a:latin typeface="Times New Roman" pitchFamily="18" charset="0"/>
                <a:cs typeface="Times New Roman" pitchFamily="18" charset="0"/>
                <a:hlinkClick r:id="rId3"/>
              </a:rPr>
              <a:t>GuíasdePrácticaClínica</a:t>
            </a:r>
            <a:endParaRPr lang="es-MX" sz="1200" dirty="0">
              <a:latin typeface="Times New Roman" pitchFamily="18" charset="0"/>
              <a:cs typeface="Times New Roman" pitchFamily="18" charset="0"/>
            </a:endParaRPr>
          </a:p>
          <a:p>
            <a:pPr>
              <a:spcBef>
                <a:spcPct val="50000"/>
              </a:spcBef>
            </a:pPr>
            <a:endParaRPr lang="es-ES" sz="1200" dirty="0">
              <a:latin typeface="Times New Roman" pitchFamily="18" charset="0"/>
              <a:cs typeface="Times New Roman" pitchFamily="18" charset="0"/>
            </a:endParaRPr>
          </a:p>
        </p:txBody>
      </p:sp>
      <p:sp>
        <p:nvSpPr>
          <p:cNvPr id="5" name="Text Box 139"/>
          <p:cNvSpPr txBox="1">
            <a:spLocks noChangeArrowheads="1"/>
          </p:cNvSpPr>
          <p:nvPr/>
        </p:nvSpPr>
        <p:spPr bwMode="auto">
          <a:xfrm>
            <a:off x="2028468" y="9929"/>
            <a:ext cx="6801633" cy="954107"/>
          </a:xfrm>
          <a:prstGeom prst="rect">
            <a:avLst/>
          </a:prstGeom>
          <a:noFill/>
          <a:ln w="9525">
            <a:noFill/>
            <a:miter lim="800000"/>
            <a:headEnd/>
            <a:tailEnd/>
          </a:ln>
          <a:effectLst>
            <a:prstShdw prst="shdw13" dist="53882" dir="13500000">
              <a:schemeClr val="bg2">
                <a:alpha val="50000"/>
              </a:schemeClr>
            </a:prstShdw>
          </a:effectLst>
        </p:spPr>
        <p:txBody>
          <a:bodyPr wrap="square">
            <a:spAutoFit/>
          </a:bodyPr>
          <a:lstStyle/>
          <a:p>
            <a:pPr>
              <a:spcBef>
                <a:spcPct val="50000"/>
              </a:spcBef>
            </a:pPr>
            <a:r>
              <a:rPr lang="es-MX" sz="2800" b="1" dirty="0">
                <a:latin typeface="Times New Roman" pitchFamily="18" charset="0"/>
                <a:cs typeface="Times New Roman" pitchFamily="18" charset="0"/>
              </a:rPr>
              <a:t>Guías de Práctica Clínica por Especialidad Médica incorporadas al Catálogo Maestro</a:t>
            </a:r>
            <a:endParaRPr lang="es-ES" sz="2800" b="1" dirty="0">
              <a:latin typeface="Times New Roman" pitchFamily="18" charset="0"/>
              <a:cs typeface="Times New Roman" pitchFamily="18" charset="0"/>
            </a:endParaRPr>
          </a:p>
        </p:txBody>
      </p:sp>
      <p:graphicFrame>
        <p:nvGraphicFramePr>
          <p:cNvPr id="6" name="5 Tabla"/>
          <p:cNvGraphicFramePr>
            <a:graphicFrameLocks noGrp="1"/>
          </p:cNvGraphicFramePr>
          <p:nvPr>
            <p:extLst>
              <p:ext uri="{D42A27DB-BD31-4B8C-83A1-F6EECF244321}">
                <p14:modId xmlns:p14="http://schemas.microsoft.com/office/powerpoint/2010/main" val="775569714"/>
              </p:ext>
            </p:extLst>
          </p:nvPr>
        </p:nvGraphicFramePr>
        <p:xfrm>
          <a:off x="251520" y="982343"/>
          <a:ext cx="2917565" cy="5222384"/>
        </p:xfrm>
        <a:graphic>
          <a:graphicData uri="http://schemas.openxmlformats.org/drawingml/2006/table">
            <a:tbl>
              <a:tblPr>
                <a:tableStyleId>{5C22544A-7EE6-4342-B048-85BDC9FD1C3A}</a:tableStyleId>
              </a:tblPr>
              <a:tblGrid>
                <a:gridCol w="2316316"/>
                <a:gridCol w="601249"/>
              </a:tblGrid>
              <a:tr h="234026">
                <a:tc>
                  <a:txBody>
                    <a:bodyPr/>
                    <a:lstStyle/>
                    <a:p>
                      <a:pPr algn="ctr" fontAlgn="ctr"/>
                      <a:r>
                        <a:rPr lang="es-MX" sz="1300" b="1" u="sng" strike="noStrike" dirty="0">
                          <a:effectLst/>
                          <a:latin typeface="Times New Roman" pitchFamily="18" charset="0"/>
                          <a:cs typeface="Times New Roman" pitchFamily="18" charset="0"/>
                        </a:rPr>
                        <a:t>ESPECIALIDAD</a:t>
                      </a:r>
                      <a:endParaRPr lang="es-MX" sz="1300" b="1" i="0" u="sng" strike="noStrike" dirty="0">
                        <a:effectLst/>
                        <a:latin typeface="Times New Roman" pitchFamily="18" charset="0"/>
                        <a:cs typeface="Times New Roman" pitchFamily="18" charset="0"/>
                      </a:endParaRPr>
                    </a:p>
                  </a:txBody>
                  <a:tcPr marL="9525" marR="9525" marT="9525" marB="0" anchor="ctr">
                    <a:solidFill>
                      <a:srgbClr val="FFFF00"/>
                    </a:solidFill>
                  </a:tcPr>
                </a:tc>
                <a:tc>
                  <a:txBody>
                    <a:bodyPr/>
                    <a:lstStyle/>
                    <a:p>
                      <a:pPr algn="ctr" fontAlgn="ctr"/>
                      <a:r>
                        <a:rPr lang="es-MX" sz="1300" b="1" u="sng" strike="noStrike" dirty="0">
                          <a:effectLst/>
                          <a:latin typeface="Times New Roman" pitchFamily="18" charset="0"/>
                          <a:cs typeface="Times New Roman" pitchFamily="18" charset="0"/>
                        </a:rPr>
                        <a:t>No</a:t>
                      </a:r>
                      <a:endParaRPr lang="es-MX" sz="1300" b="1" i="0" u="sng" strike="noStrike" dirty="0">
                        <a:effectLst/>
                        <a:latin typeface="Times New Roman" pitchFamily="18" charset="0"/>
                        <a:cs typeface="Times New Roman" pitchFamily="18" charset="0"/>
                      </a:endParaRPr>
                    </a:p>
                  </a:txBody>
                  <a:tcPr marL="9525" marR="9525" marT="9525" marB="0" anchor="ctr">
                    <a:solidFill>
                      <a:srgbClr val="FFFF00"/>
                    </a:solidFill>
                  </a:tcPr>
                </a:tc>
              </a:tr>
              <a:tr h="141072">
                <a:tc>
                  <a:txBody>
                    <a:bodyPr/>
                    <a:lstStyle/>
                    <a:p>
                      <a:pPr algn="l" fontAlgn="ctr"/>
                      <a:r>
                        <a:rPr lang="es-MX" sz="1300" u="none" strike="noStrike" dirty="0">
                          <a:effectLst/>
                          <a:latin typeface="Times New Roman" pitchFamily="18" charset="0"/>
                          <a:cs typeface="Times New Roman" pitchFamily="18" charset="0"/>
                        </a:rPr>
                        <a:t>ANESTESIOLOGÍA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64323">
                <a:tc>
                  <a:txBody>
                    <a:bodyPr/>
                    <a:lstStyle/>
                    <a:p>
                      <a:pPr algn="l" fontAlgn="ctr"/>
                      <a:r>
                        <a:rPr lang="es-MX" sz="1300" u="none" strike="noStrike" dirty="0">
                          <a:effectLst/>
                          <a:latin typeface="Times New Roman" pitchFamily="18" charset="0"/>
                          <a:cs typeface="Times New Roman" pitchFamily="18" charset="0"/>
                        </a:rPr>
                        <a:t>CARDIOLOGÍA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25</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24945">
                <a:tc>
                  <a:txBody>
                    <a:bodyPr/>
                    <a:lstStyle/>
                    <a:p>
                      <a:pPr algn="l" fontAlgn="ctr"/>
                      <a:r>
                        <a:rPr lang="es-MX" sz="1300" u="none" strike="noStrike" dirty="0">
                          <a:effectLst/>
                          <a:latin typeface="Times New Roman" pitchFamily="18" charset="0"/>
                          <a:cs typeface="Times New Roman" pitchFamily="18" charset="0"/>
                        </a:rPr>
                        <a:t>CARDIOLOGÍA PEDIÁTRICA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5</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10618">
                <a:tc>
                  <a:txBody>
                    <a:bodyPr/>
                    <a:lstStyle/>
                    <a:p>
                      <a:pPr algn="l" fontAlgn="ctr"/>
                      <a:r>
                        <a:rPr lang="es-MX" sz="1300" u="none" strike="noStrike" dirty="0">
                          <a:effectLst/>
                          <a:latin typeface="Times New Roman" pitchFamily="18" charset="0"/>
                          <a:cs typeface="Times New Roman" pitchFamily="18" charset="0"/>
                        </a:rPr>
                        <a:t>CIRUGIA GENERAL</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45</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209026">
                <a:tc>
                  <a:txBody>
                    <a:bodyPr/>
                    <a:lstStyle/>
                    <a:p>
                      <a:pPr algn="l" fontAlgn="ctr"/>
                      <a:r>
                        <a:rPr lang="es-MX" sz="1300" u="none" strike="noStrike" dirty="0">
                          <a:effectLst/>
                          <a:latin typeface="Times New Roman" pitchFamily="18" charset="0"/>
                          <a:cs typeface="Times New Roman" pitchFamily="18" charset="0"/>
                        </a:rPr>
                        <a:t>CIRUGÍA PEDIÁTRICA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5</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75364">
                <a:tc>
                  <a:txBody>
                    <a:bodyPr/>
                    <a:lstStyle/>
                    <a:p>
                      <a:pPr algn="l" fontAlgn="ctr"/>
                      <a:r>
                        <a:rPr lang="es-MX" sz="1300" u="none" strike="noStrike" dirty="0">
                          <a:effectLst/>
                          <a:latin typeface="Times New Roman" pitchFamily="18" charset="0"/>
                          <a:cs typeface="Times New Roman" pitchFamily="18" charset="0"/>
                        </a:rPr>
                        <a:t>CIRUGÍA VASCULAR</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4</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98615">
                <a:tc>
                  <a:txBody>
                    <a:bodyPr/>
                    <a:lstStyle/>
                    <a:p>
                      <a:pPr algn="l" fontAlgn="ctr"/>
                      <a:r>
                        <a:rPr lang="es-MX" sz="1300" u="none" strike="noStrike" dirty="0">
                          <a:effectLst/>
                          <a:latin typeface="Times New Roman" pitchFamily="18" charset="0"/>
                          <a:cs typeface="Times New Roman" pitchFamily="18" charset="0"/>
                        </a:rPr>
                        <a:t>CIRUGÍA MAXFAC</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50313">
                <a:tc>
                  <a:txBody>
                    <a:bodyPr/>
                    <a:lstStyle/>
                    <a:p>
                      <a:pPr algn="l" fontAlgn="ctr"/>
                      <a:r>
                        <a:rPr lang="es-MX" sz="1300" u="none" strike="noStrike" dirty="0">
                          <a:effectLst/>
                          <a:latin typeface="Times New Roman" pitchFamily="18" charset="0"/>
                          <a:cs typeface="Times New Roman" pitchFamily="18" charset="0"/>
                        </a:rPr>
                        <a:t>DERMATOLOGÍA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smtClean="0">
                          <a:effectLst/>
                          <a:latin typeface="Times New Roman" pitchFamily="18" charset="0"/>
                          <a:cs typeface="Times New Roman" pitchFamily="18" charset="0"/>
                        </a:rPr>
                        <a:t>20</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23460">
                <a:tc>
                  <a:txBody>
                    <a:bodyPr/>
                    <a:lstStyle/>
                    <a:p>
                      <a:pPr algn="l" fontAlgn="ctr"/>
                      <a:r>
                        <a:rPr lang="es-MX" sz="1300" u="none" strike="noStrike" dirty="0">
                          <a:effectLst/>
                          <a:latin typeface="Times New Roman" pitchFamily="18" charset="0"/>
                          <a:cs typeface="Times New Roman" pitchFamily="18" charset="0"/>
                        </a:rPr>
                        <a:t>ENDOCRINOLOGÍA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59238">
                <a:tc>
                  <a:txBody>
                    <a:bodyPr/>
                    <a:lstStyle/>
                    <a:p>
                      <a:pPr algn="l" fontAlgn="ctr"/>
                      <a:r>
                        <a:rPr lang="es-MX" sz="1300" b="0" i="0" u="none" strike="noStrike" dirty="0" smtClean="0">
                          <a:effectLst/>
                          <a:latin typeface="Times New Roman" pitchFamily="18" charset="0"/>
                          <a:cs typeface="Times New Roman" pitchFamily="18" charset="0"/>
                        </a:rPr>
                        <a:t>ENFERMERIA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smtClean="0">
                          <a:effectLst/>
                          <a:latin typeface="Times New Roman" pitchFamily="18" charset="0"/>
                          <a:cs typeface="Times New Roman" pitchFamily="18" charset="0"/>
                        </a:rPr>
                        <a:t>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07333">
                <a:tc>
                  <a:txBody>
                    <a:bodyPr/>
                    <a:lstStyle/>
                    <a:p>
                      <a:pPr algn="l" fontAlgn="ctr"/>
                      <a:r>
                        <a:rPr lang="es-MX" sz="1300" u="none" strike="noStrike" dirty="0">
                          <a:effectLst/>
                          <a:latin typeface="Times New Roman" pitchFamily="18" charset="0"/>
                          <a:cs typeface="Times New Roman" pitchFamily="18" charset="0"/>
                        </a:rPr>
                        <a:t>GASTROENTEROLOGÍA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11</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05532">
                <a:tc>
                  <a:txBody>
                    <a:bodyPr/>
                    <a:lstStyle/>
                    <a:p>
                      <a:pPr algn="l" fontAlgn="ctr"/>
                      <a:r>
                        <a:rPr lang="es-MX" sz="1300" u="none" strike="noStrike" dirty="0">
                          <a:effectLst/>
                          <a:latin typeface="Times New Roman" pitchFamily="18" charset="0"/>
                          <a:cs typeface="Times New Roman" pitchFamily="18" charset="0"/>
                        </a:rPr>
                        <a:t>GERIATRÍA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smtClean="0">
                          <a:effectLst/>
                          <a:latin typeface="Times New Roman" pitchFamily="18" charset="0"/>
                          <a:cs typeface="Times New Roman" pitchFamily="18" charset="0"/>
                        </a:rPr>
                        <a:t>10</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28784">
                <a:tc>
                  <a:txBody>
                    <a:bodyPr/>
                    <a:lstStyle/>
                    <a:p>
                      <a:pPr algn="l" fontAlgn="ctr"/>
                      <a:r>
                        <a:rPr lang="es-MX" sz="1300" u="none" strike="noStrike" dirty="0">
                          <a:effectLst/>
                          <a:latin typeface="Times New Roman" pitchFamily="18" charset="0"/>
                          <a:cs typeface="Times New Roman" pitchFamily="18" charset="0"/>
                        </a:rPr>
                        <a:t>GINECO OBTETRICIA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smtClean="0">
                          <a:effectLst/>
                          <a:latin typeface="Times New Roman" pitchFamily="18" charset="0"/>
                          <a:cs typeface="Times New Roman" pitchFamily="18" charset="0"/>
                        </a:rPr>
                        <a:t>73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89613">
                <a:tc>
                  <a:txBody>
                    <a:bodyPr/>
                    <a:lstStyle/>
                    <a:p>
                      <a:pPr algn="l" fontAlgn="ctr"/>
                      <a:r>
                        <a:rPr lang="es-MX" sz="1300" u="none" strike="noStrike" dirty="0">
                          <a:effectLst/>
                          <a:latin typeface="Times New Roman" pitchFamily="18" charset="0"/>
                          <a:cs typeface="Times New Roman" pitchFamily="18" charset="0"/>
                        </a:rPr>
                        <a:t>HEMATOPEDIATRÍA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00208">
                <a:tc>
                  <a:txBody>
                    <a:bodyPr/>
                    <a:lstStyle/>
                    <a:p>
                      <a:pPr algn="l" fontAlgn="ctr"/>
                      <a:r>
                        <a:rPr lang="es-MX" sz="1300" u="none" strike="noStrike" dirty="0">
                          <a:effectLst/>
                          <a:latin typeface="Times New Roman" pitchFamily="18" charset="0"/>
                          <a:cs typeface="Times New Roman" pitchFamily="18" charset="0"/>
                        </a:rPr>
                        <a:t>HEMATOLOGÍA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8</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211142">
                <a:tc>
                  <a:txBody>
                    <a:bodyPr/>
                    <a:lstStyle/>
                    <a:p>
                      <a:pPr algn="l" fontAlgn="ctr"/>
                      <a:r>
                        <a:rPr lang="es-MX" sz="1300" u="none" strike="noStrike" dirty="0">
                          <a:effectLst/>
                          <a:latin typeface="Times New Roman" pitchFamily="18" charset="0"/>
                          <a:cs typeface="Times New Roman" pitchFamily="18" charset="0"/>
                        </a:rPr>
                        <a:t>INFECTOLOGÍA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13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62838">
                <a:tc>
                  <a:txBody>
                    <a:bodyPr/>
                    <a:lstStyle/>
                    <a:p>
                      <a:pPr algn="l" fontAlgn="ctr"/>
                      <a:r>
                        <a:rPr lang="es-MX" sz="1300" u="none" strike="noStrike" dirty="0">
                          <a:effectLst/>
                          <a:latin typeface="Times New Roman" pitchFamily="18" charset="0"/>
                          <a:cs typeface="Times New Roman" pitchFamily="18" charset="0"/>
                        </a:rPr>
                        <a:t>INFECTOPEDIATRÍA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4</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10934">
                <a:tc>
                  <a:txBody>
                    <a:bodyPr/>
                    <a:lstStyle/>
                    <a:p>
                      <a:pPr algn="l" fontAlgn="ctr"/>
                      <a:r>
                        <a:rPr lang="es-MX" sz="1300" u="none" strike="noStrike" dirty="0">
                          <a:effectLst/>
                          <a:latin typeface="Times New Roman" pitchFamily="18" charset="0"/>
                          <a:cs typeface="Times New Roman" pitchFamily="18" charset="0"/>
                        </a:rPr>
                        <a:t>MEDICINA FAMILIAR</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a:effectLst/>
                          <a:latin typeface="Times New Roman" pitchFamily="18" charset="0"/>
                          <a:cs typeface="Times New Roman" pitchFamily="18" charset="0"/>
                        </a:rPr>
                        <a:t>6</a:t>
                      </a:r>
                    </a:p>
                  </a:txBody>
                  <a:tcPr marL="9525" marR="9525" marT="9525" marB="0" anchor="ctr">
                    <a:solidFill>
                      <a:schemeClr val="accent1">
                        <a:lumMod val="20000"/>
                        <a:lumOff val="80000"/>
                      </a:schemeClr>
                    </a:solidFill>
                  </a:tcPr>
                </a:tc>
              </a:tr>
              <a:tr h="171763">
                <a:tc>
                  <a:txBody>
                    <a:bodyPr/>
                    <a:lstStyle/>
                    <a:p>
                      <a:pPr algn="l" fontAlgn="ctr"/>
                      <a:r>
                        <a:rPr lang="es-MX" sz="1300" u="none" strike="noStrike" dirty="0">
                          <a:effectLst/>
                          <a:latin typeface="Times New Roman" pitchFamily="18" charset="0"/>
                          <a:cs typeface="Times New Roman" pitchFamily="18" charset="0"/>
                        </a:rPr>
                        <a:t>MEDICINA INTERNA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39</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32384">
                <a:tc>
                  <a:txBody>
                    <a:bodyPr/>
                    <a:lstStyle/>
                    <a:p>
                      <a:pPr algn="l" fontAlgn="ctr"/>
                      <a:r>
                        <a:rPr lang="es-MX" sz="1300" u="none" strike="noStrike" dirty="0">
                          <a:effectLst/>
                          <a:latin typeface="Times New Roman" pitchFamily="18" charset="0"/>
                          <a:cs typeface="Times New Roman" pitchFamily="18" charset="0"/>
                        </a:rPr>
                        <a:t>NEFROLOGÍA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5</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0">
                <a:tc>
                  <a:txBody>
                    <a:bodyPr/>
                    <a:lstStyle/>
                    <a:p>
                      <a:pPr algn="l" fontAlgn="ctr"/>
                      <a:r>
                        <a:rPr lang="es-MX" sz="1300" u="none" strike="noStrike" dirty="0">
                          <a:effectLst/>
                          <a:latin typeface="Times New Roman" pitchFamily="18" charset="0"/>
                          <a:cs typeface="Times New Roman" pitchFamily="18" charset="0"/>
                        </a:rPr>
                        <a:t>NEONATOLOGÍA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13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16257">
                <a:tc>
                  <a:txBody>
                    <a:bodyPr/>
                    <a:lstStyle/>
                    <a:p>
                      <a:pPr algn="l" fontAlgn="ctr"/>
                      <a:r>
                        <a:rPr lang="es-MX" sz="1300" u="none" strike="noStrike" dirty="0">
                          <a:effectLst/>
                          <a:latin typeface="Times New Roman" pitchFamily="18" charset="0"/>
                          <a:cs typeface="Times New Roman" pitchFamily="18" charset="0"/>
                        </a:rPr>
                        <a:t>NEUMOLOGÍA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16</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39509">
                <a:tc>
                  <a:txBody>
                    <a:bodyPr/>
                    <a:lstStyle/>
                    <a:p>
                      <a:pPr algn="l" fontAlgn="ctr"/>
                      <a:r>
                        <a:rPr lang="es-MX" sz="1300" u="none" strike="noStrike" dirty="0">
                          <a:effectLst/>
                          <a:latin typeface="Times New Roman" pitchFamily="18" charset="0"/>
                          <a:cs typeface="Times New Roman" pitchFamily="18" charset="0"/>
                        </a:rPr>
                        <a:t>NEUROLOGÍA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23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50234">
                <a:tc>
                  <a:txBody>
                    <a:bodyPr/>
                    <a:lstStyle/>
                    <a:p>
                      <a:pPr algn="l" fontAlgn="ctr"/>
                      <a:r>
                        <a:rPr lang="es-MX" sz="1300" u="none" strike="noStrike" dirty="0">
                          <a:effectLst/>
                          <a:latin typeface="Times New Roman" pitchFamily="18" charset="0"/>
                          <a:cs typeface="Times New Roman" pitchFamily="18" charset="0"/>
                        </a:rPr>
                        <a:t>NEUROLOGÍA PEDIÁTRICA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bl>
          </a:graphicData>
        </a:graphic>
      </p:graphicFrame>
      <p:graphicFrame>
        <p:nvGraphicFramePr>
          <p:cNvPr id="7" name="6 Tabla"/>
          <p:cNvGraphicFramePr>
            <a:graphicFrameLocks noGrp="1"/>
          </p:cNvGraphicFramePr>
          <p:nvPr>
            <p:extLst>
              <p:ext uri="{D42A27DB-BD31-4B8C-83A1-F6EECF244321}">
                <p14:modId xmlns:p14="http://schemas.microsoft.com/office/powerpoint/2010/main" val="1731812933"/>
              </p:ext>
            </p:extLst>
          </p:nvPr>
        </p:nvGraphicFramePr>
        <p:xfrm>
          <a:off x="4572000" y="1012708"/>
          <a:ext cx="3319398" cy="4170798"/>
        </p:xfrm>
        <a:graphic>
          <a:graphicData uri="http://schemas.openxmlformats.org/drawingml/2006/table">
            <a:tbl>
              <a:tblPr>
                <a:tableStyleId>{5C22544A-7EE6-4342-B048-85BDC9FD1C3A}</a:tableStyleId>
              </a:tblPr>
              <a:tblGrid>
                <a:gridCol w="2592888"/>
                <a:gridCol w="726510"/>
              </a:tblGrid>
              <a:tr h="237312">
                <a:tc>
                  <a:txBody>
                    <a:bodyPr/>
                    <a:lstStyle/>
                    <a:p>
                      <a:pPr algn="l" fontAlgn="ctr"/>
                      <a:r>
                        <a:rPr lang="es-MX" sz="1300" u="none" strike="noStrike" dirty="0">
                          <a:effectLst/>
                          <a:latin typeface="Times New Roman" pitchFamily="18" charset="0"/>
                          <a:cs typeface="Times New Roman" pitchFamily="18" charset="0"/>
                        </a:rPr>
                        <a:t>NEUROCIRUGÍA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200416">
                <a:tc>
                  <a:txBody>
                    <a:bodyPr/>
                    <a:lstStyle/>
                    <a:p>
                      <a:pPr algn="l" fontAlgn="ctr"/>
                      <a:r>
                        <a:rPr lang="es-MX" sz="1300" u="none" strike="noStrike" dirty="0">
                          <a:effectLst/>
                          <a:latin typeface="Times New Roman" pitchFamily="18" charset="0"/>
                          <a:cs typeface="Times New Roman" pitchFamily="18" charset="0"/>
                        </a:rPr>
                        <a:t>NUTRICIÓN</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a:effectLst/>
                          <a:latin typeface="Times New Roman" pitchFamily="18" charset="0"/>
                          <a:cs typeface="Times New Roman" pitchFamily="18" charset="0"/>
                        </a:rPr>
                        <a:t>7</a:t>
                      </a:r>
                    </a:p>
                  </a:txBody>
                  <a:tcPr marL="9525" marR="9525" marT="9525" marB="0" anchor="ctr">
                    <a:solidFill>
                      <a:schemeClr val="accent1">
                        <a:lumMod val="20000"/>
                        <a:lumOff val="80000"/>
                      </a:schemeClr>
                    </a:solidFill>
                  </a:tcPr>
                </a:tc>
              </a:tr>
              <a:tr h="193187">
                <a:tc>
                  <a:txBody>
                    <a:bodyPr/>
                    <a:lstStyle/>
                    <a:p>
                      <a:pPr algn="l" fontAlgn="ctr"/>
                      <a:r>
                        <a:rPr lang="es-MX" sz="1300" u="none" strike="noStrike" dirty="0">
                          <a:effectLst/>
                          <a:latin typeface="Times New Roman" pitchFamily="18" charset="0"/>
                          <a:cs typeface="Times New Roman" pitchFamily="18" charset="0"/>
                        </a:rPr>
                        <a:t>ODONTOLOGÍA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a:effectLst/>
                          <a:latin typeface="Times New Roman" pitchFamily="18" charset="0"/>
                          <a:cs typeface="Times New Roman" pitchFamily="18" charset="0"/>
                        </a:rPr>
                        <a:t>6</a:t>
                      </a:r>
                    </a:p>
                  </a:txBody>
                  <a:tcPr marL="9525" marR="9525" marT="9525" marB="0" anchor="ctr">
                    <a:solidFill>
                      <a:schemeClr val="accent1">
                        <a:lumMod val="20000"/>
                        <a:lumOff val="80000"/>
                      </a:schemeClr>
                    </a:solidFill>
                  </a:tcPr>
                </a:tc>
              </a:tr>
              <a:tr h="98277">
                <a:tc>
                  <a:txBody>
                    <a:bodyPr/>
                    <a:lstStyle/>
                    <a:p>
                      <a:pPr algn="l" fontAlgn="ctr"/>
                      <a:r>
                        <a:rPr lang="es-MX" sz="1300" u="none" strike="noStrike" dirty="0">
                          <a:effectLst/>
                          <a:latin typeface="Times New Roman" pitchFamily="18" charset="0"/>
                          <a:cs typeface="Times New Roman" pitchFamily="18" charset="0"/>
                        </a:rPr>
                        <a:t>OFTALMOLOGÍA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4</a:t>
                      </a:r>
                      <a:r>
                        <a:rPr lang="es-MX" sz="1300" u="none" strike="noStrike" dirty="0" smtClean="0">
                          <a:effectLst/>
                          <a:latin typeface="Times New Roman" pitchFamily="18" charset="0"/>
                          <a:cs typeface="Times New Roman" pitchFamily="18" charset="0"/>
                        </a:rPr>
                        <a:t>0</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228834">
                <a:tc>
                  <a:txBody>
                    <a:bodyPr/>
                    <a:lstStyle/>
                    <a:p>
                      <a:pPr algn="l" fontAlgn="ctr"/>
                      <a:r>
                        <a:rPr lang="es-MX" sz="1300" u="none" strike="noStrike" dirty="0">
                          <a:effectLst/>
                          <a:latin typeface="Times New Roman" pitchFamily="18" charset="0"/>
                          <a:cs typeface="Times New Roman" pitchFamily="18" charset="0"/>
                        </a:rPr>
                        <a:t>ONCOLOGÍA PEDIÁTRICA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37787">
                <a:tc>
                  <a:txBody>
                    <a:bodyPr/>
                    <a:lstStyle/>
                    <a:p>
                      <a:pPr algn="l" fontAlgn="ctr"/>
                      <a:r>
                        <a:rPr lang="es-MX" sz="1300" u="none" strike="noStrike" dirty="0">
                          <a:effectLst/>
                          <a:latin typeface="Times New Roman" pitchFamily="18" charset="0"/>
                          <a:cs typeface="Times New Roman" pitchFamily="18" charset="0"/>
                        </a:rPr>
                        <a:t>ONCOLOGÍA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14</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68136">
                <a:tc>
                  <a:txBody>
                    <a:bodyPr/>
                    <a:lstStyle/>
                    <a:p>
                      <a:pPr algn="l" fontAlgn="ctr"/>
                      <a:r>
                        <a:rPr lang="es-MX" sz="1300" u="none" strike="noStrike" dirty="0">
                          <a:effectLst/>
                          <a:latin typeface="Times New Roman" pitchFamily="18" charset="0"/>
                          <a:cs typeface="Times New Roman" pitchFamily="18" charset="0"/>
                        </a:rPr>
                        <a:t>OTORRINOLARINGOLOGÍA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29</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10804">
                <a:tc>
                  <a:txBody>
                    <a:bodyPr/>
                    <a:lstStyle/>
                    <a:p>
                      <a:pPr algn="l" fontAlgn="ctr"/>
                      <a:r>
                        <a:rPr lang="es-MX" sz="1300" u="none" strike="noStrike" dirty="0">
                          <a:effectLst/>
                          <a:latin typeface="Times New Roman" pitchFamily="18" charset="0"/>
                          <a:cs typeface="Times New Roman" pitchFamily="18" charset="0"/>
                        </a:rPr>
                        <a:t>PEDIATRÍA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smtClean="0">
                          <a:effectLst/>
                          <a:latin typeface="Times New Roman" pitchFamily="18" charset="0"/>
                          <a:cs typeface="Times New Roman" pitchFamily="18" charset="0"/>
                        </a:rPr>
                        <a:t>52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91257">
                <a:tc>
                  <a:txBody>
                    <a:bodyPr/>
                    <a:lstStyle/>
                    <a:p>
                      <a:pPr algn="l" fontAlgn="ctr"/>
                      <a:r>
                        <a:rPr lang="es-MX" sz="1300" u="none" strike="noStrike" dirty="0">
                          <a:effectLst/>
                          <a:latin typeface="Times New Roman" pitchFamily="18" charset="0"/>
                          <a:cs typeface="Times New Roman" pitchFamily="18" charset="0"/>
                        </a:rPr>
                        <a:t>PSIQUIATRÍA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12</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96555">
                <a:tc>
                  <a:txBody>
                    <a:bodyPr/>
                    <a:lstStyle/>
                    <a:p>
                      <a:pPr algn="l" fontAlgn="ctr"/>
                      <a:r>
                        <a:rPr lang="es-MX" sz="1300" u="none" strike="noStrike" dirty="0">
                          <a:effectLst/>
                          <a:latin typeface="Times New Roman" pitchFamily="18" charset="0"/>
                          <a:cs typeface="Times New Roman" pitchFamily="18" charset="0"/>
                        </a:rPr>
                        <a:t>REHABILITACIÓN</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a:effectLst/>
                          <a:latin typeface="Times New Roman" pitchFamily="18" charset="0"/>
                          <a:cs typeface="Times New Roman" pitchFamily="18" charset="0"/>
                        </a:rPr>
                        <a:t>8</a:t>
                      </a:r>
                    </a:p>
                  </a:txBody>
                  <a:tcPr marL="9525" marR="9525" marT="9525" marB="0" anchor="ctr">
                    <a:solidFill>
                      <a:schemeClr val="accent1">
                        <a:lumMod val="20000"/>
                        <a:lumOff val="80000"/>
                      </a:schemeClr>
                    </a:solidFill>
                  </a:tcPr>
                </a:tc>
              </a:tr>
              <a:tr h="151748">
                <a:tc>
                  <a:txBody>
                    <a:bodyPr/>
                    <a:lstStyle/>
                    <a:p>
                      <a:pPr algn="l" fontAlgn="ctr"/>
                      <a:r>
                        <a:rPr lang="es-MX" sz="1300" u="none" strike="noStrike" dirty="0">
                          <a:effectLst/>
                          <a:latin typeface="Times New Roman" pitchFamily="18" charset="0"/>
                          <a:cs typeface="Times New Roman" pitchFamily="18" charset="0"/>
                        </a:rPr>
                        <a:t>REUMATOLOGÍA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9</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157045">
                <a:tc>
                  <a:txBody>
                    <a:bodyPr/>
                    <a:lstStyle/>
                    <a:p>
                      <a:pPr algn="l" fontAlgn="ctr"/>
                      <a:r>
                        <a:rPr lang="es-MX" sz="1300" u="none" strike="noStrike" dirty="0">
                          <a:effectLst/>
                          <a:latin typeface="Times New Roman" pitchFamily="18" charset="0"/>
                          <a:cs typeface="Times New Roman" pitchFamily="18" charset="0"/>
                        </a:rPr>
                        <a:t>SALUD MENTAL</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4</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0">
                <a:tc>
                  <a:txBody>
                    <a:bodyPr/>
                    <a:lstStyle/>
                    <a:p>
                      <a:pPr algn="l" fontAlgn="ctr"/>
                      <a:r>
                        <a:rPr lang="es-MX" sz="1300" u="none" strike="noStrike" dirty="0">
                          <a:effectLst/>
                          <a:latin typeface="Times New Roman" pitchFamily="18" charset="0"/>
                          <a:cs typeface="Times New Roman" pitchFamily="18" charset="0"/>
                        </a:rPr>
                        <a:t>TOXICOLOGÍA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a:effectLst/>
                          <a:latin typeface="Times New Roman" pitchFamily="18" charset="0"/>
                          <a:cs typeface="Times New Roman" pitchFamily="18" charset="0"/>
                        </a:rPr>
                        <a:t>8</a:t>
                      </a:r>
                    </a:p>
                  </a:txBody>
                  <a:tcPr marL="9525" marR="9525" marT="9525" marB="0" anchor="ctr">
                    <a:solidFill>
                      <a:schemeClr val="accent1">
                        <a:lumMod val="20000"/>
                        <a:lumOff val="80000"/>
                      </a:schemeClr>
                    </a:solidFill>
                  </a:tcPr>
                </a:tc>
              </a:tr>
              <a:tr h="205219">
                <a:tc>
                  <a:txBody>
                    <a:bodyPr/>
                    <a:lstStyle/>
                    <a:p>
                      <a:pPr algn="l" fontAlgn="ctr"/>
                      <a:r>
                        <a:rPr lang="es-MX" sz="1300" u="none" strike="noStrike" dirty="0">
                          <a:effectLst/>
                          <a:latin typeface="Times New Roman" pitchFamily="18" charset="0"/>
                          <a:cs typeface="Times New Roman" pitchFamily="18" charset="0"/>
                        </a:rPr>
                        <a:t>TRAUMATOLOGÍA Y ORTOPEDIA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b="0" i="0" u="none" strike="noStrike" dirty="0" smtClean="0">
                          <a:effectLst/>
                          <a:latin typeface="Times New Roman" pitchFamily="18" charset="0"/>
                          <a:cs typeface="Times New Roman" pitchFamily="18" charset="0"/>
                        </a:rPr>
                        <a:t>43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223042">
                <a:tc>
                  <a:txBody>
                    <a:bodyPr/>
                    <a:lstStyle/>
                    <a:p>
                      <a:pPr algn="l" fontAlgn="ctr"/>
                      <a:r>
                        <a:rPr lang="es-MX" sz="1300" u="none" strike="noStrike" dirty="0">
                          <a:effectLst/>
                          <a:latin typeface="Times New Roman" pitchFamily="18" charset="0"/>
                          <a:cs typeface="Times New Roman" pitchFamily="18" charset="0"/>
                        </a:rPr>
                        <a:t>URGENCIAS</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212942">
                <a:tc>
                  <a:txBody>
                    <a:bodyPr/>
                    <a:lstStyle/>
                    <a:p>
                      <a:pPr algn="l" fontAlgn="ctr"/>
                      <a:r>
                        <a:rPr lang="es-MX" sz="1300" u="none" strike="noStrike" dirty="0">
                          <a:effectLst/>
                          <a:latin typeface="Times New Roman" pitchFamily="18" charset="0"/>
                          <a:cs typeface="Times New Roman" pitchFamily="18" charset="0"/>
                        </a:rPr>
                        <a:t>UROLOGÍA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smtClean="0">
                          <a:effectLst/>
                          <a:latin typeface="Times New Roman" pitchFamily="18" charset="0"/>
                          <a:cs typeface="Times New Roman" pitchFamily="18" charset="0"/>
                        </a:rPr>
                        <a:t>18</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295612">
                <a:tc>
                  <a:txBody>
                    <a:bodyPr/>
                    <a:lstStyle/>
                    <a:p>
                      <a:pPr algn="l" fontAlgn="ctr"/>
                      <a:r>
                        <a:rPr lang="es-MX" sz="1300" u="none" strike="noStrike" dirty="0">
                          <a:effectLst/>
                          <a:latin typeface="Times New Roman" pitchFamily="18" charset="0"/>
                          <a:cs typeface="Times New Roman" pitchFamily="18" charset="0"/>
                        </a:rPr>
                        <a:t>UROLOGIA PEDIÁTRICA</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40000"/>
                        <a:lumOff val="60000"/>
                      </a:schemeClr>
                    </a:solidFill>
                  </a:tcPr>
                </a:tc>
                <a:tc>
                  <a:txBody>
                    <a:bodyPr/>
                    <a:lstStyle/>
                    <a:p>
                      <a:pPr algn="ctr" fontAlgn="ctr"/>
                      <a:r>
                        <a:rPr lang="es-MX" sz="1300" u="none" strike="noStrike" dirty="0">
                          <a:effectLst/>
                          <a:latin typeface="Times New Roman" pitchFamily="18" charset="0"/>
                          <a:cs typeface="Times New Roman" pitchFamily="18" charset="0"/>
                        </a:rPr>
                        <a:t>3</a:t>
                      </a:r>
                      <a:endParaRPr lang="es-MX" sz="1300" b="0" i="0" u="none" strike="noStrike" dirty="0">
                        <a:effectLst/>
                        <a:latin typeface="Times New Roman" pitchFamily="18" charset="0"/>
                        <a:cs typeface="Times New Roman" pitchFamily="18" charset="0"/>
                      </a:endParaRPr>
                    </a:p>
                  </a:txBody>
                  <a:tcPr marL="9525" marR="9525" marT="9525" marB="0" anchor="ctr">
                    <a:solidFill>
                      <a:schemeClr val="accent1">
                        <a:lumMod val="20000"/>
                        <a:lumOff val="80000"/>
                      </a:schemeClr>
                    </a:solidFill>
                  </a:tcPr>
                </a:tc>
              </a:tr>
              <a:tr h="481316">
                <a:tc>
                  <a:txBody>
                    <a:bodyPr/>
                    <a:lstStyle/>
                    <a:p>
                      <a:pPr algn="l" fontAlgn="ctr"/>
                      <a:r>
                        <a:rPr lang="es-MX" sz="1300" b="1" u="sng" strike="noStrike" dirty="0">
                          <a:effectLst/>
                          <a:latin typeface="Times New Roman" pitchFamily="18" charset="0"/>
                          <a:cs typeface="Times New Roman" pitchFamily="18" charset="0"/>
                        </a:rPr>
                        <a:t>TOTAL</a:t>
                      </a:r>
                      <a:endParaRPr lang="es-MX" sz="1300" b="1" i="0" u="sng" strike="noStrike" dirty="0">
                        <a:effectLst/>
                        <a:latin typeface="Times New Roman" pitchFamily="18" charset="0"/>
                        <a:cs typeface="Times New Roman" pitchFamily="18" charset="0"/>
                      </a:endParaRPr>
                    </a:p>
                  </a:txBody>
                  <a:tcPr marL="9525" marR="9525" marT="9525" marB="0" anchor="ctr">
                    <a:solidFill>
                      <a:srgbClr val="FFFF00"/>
                    </a:solidFill>
                  </a:tcPr>
                </a:tc>
                <a:tc>
                  <a:txBody>
                    <a:bodyPr/>
                    <a:lstStyle/>
                    <a:p>
                      <a:pPr algn="ctr" fontAlgn="ctr"/>
                      <a:r>
                        <a:rPr lang="es-MX" sz="1300" b="1" u="sng" strike="noStrike" dirty="0" smtClean="0">
                          <a:effectLst/>
                          <a:latin typeface="Times New Roman" pitchFamily="18" charset="0"/>
                          <a:cs typeface="Times New Roman" pitchFamily="18" charset="0"/>
                        </a:rPr>
                        <a:t>597</a:t>
                      </a:r>
                      <a:endParaRPr lang="es-MX" sz="1300" b="1" i="0" u="sng" strike="noStrike" dirty="0">
                        <a:effectLst/>
                        <a:latin typeface="Times New Roman" pitchFamily="18" charset="0"/>
                        <a:cs typeface="Times New Roman" pitchFamily="18" charset="0"/>
                      </a:endParaRPr>
                    </a:p>
                  </a:txBody>
                  <a:tcPr marL="9525" marR="9525" marT="9525" marB="0" anchor="ctr">
                    <a:solidFill>
                      <a:srgbClr val="FFFF00"/>
                    </a:solidFill>
                  </a:tcPr>
                </a:tc>
              </a:tr>
            </a:tbl>
          </a:graphicData>
        </a:graphic>
      </p:graphicFrame>
    </p:spTree>
    <p:extLst>
      <p:ext uri="{BB962C8B-B14F-4D97-AF65-F5344CB8AC3E}">
        <p14:creationId xmlns:p14="http://schemas.microsoft.com/office/powerpoint/2010/main" val="31230510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1116013" y="6453188"/>
            <a:ext cx="6048375" cy="431800"/>
          </a:xfrm>
        </p:spPr>
        <p:txBody>
          <a:bodyPr/>
          <a:lstStyle/>
          <a:p>
            <a:pPr eaLnBrk="1" hangingPunct="1"/>
            <a:r>
              <a:rPr lang="es-MX" sz="1400" b="1" smtClean="0"/>
              <a:t>Fuente: Dirección de Integración de GPC, CENETEC, marzo 2013</a:t>
            </a:r>
            <a:endParaRPr lang="es-MX" sz="3200" b="1" smtClean="0"/>
          </a:p>
        </p:txBody>
      </p:sp>
      <p:sp>
        <p:nvSpPr>
          <p:cNvPr id="10243" name="5 Rectángulo"/>
          <p:cNvSpPr>
            <a:spLocks noChangeArrowheads="1"/>
          </p:cNvSpPr>
          <p:nvPr/>
        </p:nvSpPr>
        <p:spPr bwMode="auto">
          <a:xfrm>
            <a:off x="900113" y="957263"/>
            <a:ext cx="7416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
              <a:defRPr/>
            </a:pPr>
            <a:r>
              <a:rPr lang="es-ES" sz="2800" b="1" dirty="0">
                <a:solidFill>
                  <a:srgbClr val="000000"/>
                </a:solidFill>
                <a:latin typeface="+mj-lt"/>
              </a:rPr>
              <a:t>GPC más consultadas</a:t>
            </a:r>
          </a:p>
        </p:txBody>
      </p:sp>
      <p:graphicFrame>
        <p:nvGraphicFramePr>
          <p:cNvPr id="3" name="2 Tabla"/>
          <p:cNvGraphicFramePr>
            <a:graphicFrameLocks noGrp="1"/>
          </p:cNvGraphicFramePr>
          <p:nvPr>
            <p:extLst>
              <p:ext uri="{D42A27DB-BD31-4B8C-83A1-F6EECF244321}">
                <p14:modId xmlns:p14="http://schemas.microsoft.com/office/powerpoint/2010/main" val="2558637861"/>
              </p:ext>
            </p:extLst>
          </p:nvPr>
        </p:nvGraphicFramePr>
        <p:xfrm>
          <a:off x="300038" y="1733550"/>
          <a:ext cx="8420100" cy="4625973"/>
        </p:xfrm>
        <a:graphic>
          <a:graphicData uri="http://schemas.openxmlformats.org/drawingml/2006/table">
            <a:tbl>
              <a:tblPr>
                <a:tableStyleId>{69CF1AB2-1976-4502-BF36-3FF5EA218861}</a:tableStyleId>
              </a:tblPr>
              <a:tblGrid>
                <a:gridCol w="360862"/>
                <a:gridCol w="1220054"/>
                <a:gridCol w="5859702"/>
                <a:gridCol w="979482"/>
              </a:tblGrid>
              <a:tr h="518316">
                <a:tc>
                  <a:txBody>
                    <a:bodyPr/>
                    <a:lstStyle/>
                    <a:p>
                      <a:pPr algn="ctr" fontAlgn="ctr"/>
                      <a:r>
                        <a:rPr lang="es-MX" sz="1400" b="1" u="none" strike="noStrike" dirty="0">
                          <a:effectLst/>
                          <a:latin typeface="+mn-lt"/>
                        </a:rPr>
                        <a:t>1</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S-001-08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Prevención, tamizaje y referencia oportuna de casos de cáncer de mama en el primer nivel de atención</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12,602</a:t>
                      </a:r>
                      <a:endParaRPr lang="es-MX" sz="1400" b="1" i="0" u="none" strike="noStrike" dirty="0">
                        <a:solidFill>
                          <a:srgbClr val="000000"/>
                        </a:solidFill>
                        <a:effectLst/>
                        <a:latin typeface="+mn-lt"/>
                      </a:endParaRPr>
                    </a:p>
                  </a:txBody>
                  <a:tcPr marL="9524" marR="9524" marT="9524" marB="0" anchor="b"/>
                </a:tc>
              </a:tr>
              <a:tr h="518316">
                <a:tc>
                  <a:txBody>
                    <a:bodyPr/>
                    <a:lstStyle/>
                    <a:p>
                      <a:pPr algn="ctr" fontAlgn="ctr"/>
                      <a:r>
                        <a:rPr lang="es-MX" sz="1400" b="1" u="none" strike="noStrike">
                          <a:effectLst/>
                          <a:latin typeface="+mn-lt"/>
                        </a:rPr>
                        <a:t>2</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S-020-08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Atención integral de la </a:t>
                      </a:r>
                      <a:r>
                        <a:rPr lang="es-MX" sz="1400" b="1" u="none" strike="noStrike" dirty="0" smtClean="0">
                          <a:effectLst/>
                          <a:latin typeface="+mn-lt"/>
                        </a:rPr>
                        <a:t>pre eclampsia </a:t>
                      </a:r>
                      <a:r>
                        <a:rPr lang="es-MX" sz="1400" b="1" u="none" strike="noStrike" dirty="0">
                          <a:effectLst/>
                          <a:latin typeface="+mn-lt"/>
                        </a:rPr>
                        <a:t>en el segundo y tercer nivel de atención</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10,138</a:t>
                      </a:r>
                      <a:endParaRPr lang="es-MX" sz="1400" b="1" i="0" u="none" strike="noStrike" dirty="0">
                        <a:solidFill>
                          <a:srgbClr val="000000"/>
                        </a:solidFill>
                        <a:effectLst/>
                        <a:latin typeface="+mn-lt"/>
                      </a:endParaRPr>
                    </a:p>
                  </a:txBody>
                  <a:tcPr marL="9524" marR="9524" marT="9524" marB="0" anchor="b"/>
                </a:tc>
              </a:tr>
              <a:tr h="518316">
                <a:tc>
                  <a:txBody>
                    <a:bodyPr/>
                    <a:lstStyle/>
                    <a:p>
                      <a:pPr algn="ctr" fontAlgn="ctr"/>
                      <a:r>
                        <a:rPr lang="es-MX" sz="1400" b="1" u="none" strike="noStrike">
                          <a:effectLst/>
                          <a:latin typeface="+mn-lt"/>
                        </a:rPr>
                        <a:t>3</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SS-002-08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Atención inicial de traumatismo craneoencefálico en pacientes menores de 18 años</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9,220</a:t>
                      </a:r>
                      <a:endParaRPr lang="es-MX" sz="1400" b="1" i="0" u="none" strike="noStrike" dirty="0">
                        <a:solidFill>
                          <a:srgbClr val="000000"/>
                        </a:solidFill>
                        <a:effectLst/>
                        <a:latin typeface="+mn-lt"/>
                      </a:endParaRPr>
                    </a:p>
                  </a:txBody>
                  <a:tcPr marL="9524" marR="9524" marT="9524" marB="0" anchor="b"/>
                </a:tc>
              </a:tr>
              <a:tr h="479443">
                <a:tc>
                  <a:txBody>
                    <a:bodyPr/>
                    <a:lstStyle/>
                    <a:p>
                      <a:pPr algn="ctr" fontAlgn="ctr"/>
                      <a:r>
                        <a:rPr lang="es-MX" sz="1400" b="1" u="none" strike="noStrike">
                          <a:effectLst/>
                          <a:latin typeface="+mn-lt"/>
                        </a:rPr>
                        <a:t>4</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IMSS-028-08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Control prenatal con enfoque de riesgo</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7,186</a:t>
                      </a:r>
                      <a:endParaRPr lang="es-MX" sz="1400" b="1" i="0" u="none" strike="noStrike" dirty="0">
                        <a:solidFill>
                          <a:srgbClr val="000000"/>
                        </a:solidFill>
                        <a:effectLst/>
                        <a:latin typeface="+mn-lt"/>
                      </a:endParaRPr>
                    </a:p>
                  </a:txBody>
                  <a:tcPr marL="9524" marR="9524" marT="9524" marB="0" anchor="b"/>
                </a:tc>
              </a:tr>
              <a:tr h="518316">
                <a:tc>
                  <a:txBody>
                    <a:bodyPr/>
                    <a:lstStyle/>
                    <a:p>
                      <a:pPr algn="ctr" fontAlgn="ctr"/>
                      <a:r>
                        <a:rPr lang="es-MX" sz="1400" b="1" u="none" strike="noStrike">
                          <a:effectLst/>
                          <a:latin typeface="+mn-lt"/>
                        </a:rPr>
                        <a:t>5</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SS-005-08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Prevención, diagnóstico y tratamiento oportuno del pie diabético en el primer nivel de atención</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4,898</a:t>
                      </a:r>
                      <a:endParaRPr lang="es-MX" sz="1400" b="1" i="0" u="none" strike="noStrike" dirty="0">
                        <a:solidFill>
                          <a:srgbClr val="000000"/>
                        </a:solidFill>
                        <a:effectLst/>
                        <a:latin typeface="+mn-lt"/>
                      </a:endParaRPr>
                    </a:p>
                  </a:txBody>
                  <a:tcPr marL="9524" marR="9524" marT="9524" marB="0" anchor="b"/>
                </a:tc>
              </a:tr>
              <a:tr h="518316">
                <a:tc>
                  <a:txBody>
                    <a:bodyPr/>
                    <a:lstStyle/>
                    <a:p>
                      <a:pPr algn="ctr" fontAlgn="ctr"/>
                      <a:r>
                        <a:rPr lang="es-MX" sz="1400" b="1" u="none" strike="noStrike">
                          <a:effectLst/>
                          <a:latin typeface="+mn-lt"/>
                        </a:rPr>
                        <a:t>6</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S-009-08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Diagnostico y tratamiento del asma en menores de 18 años en el primero y segundo nivel de atención</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4,735</a:t>
                      </a:r>
                      <a:endParaRPr lang="es-MX" sz="1400" b="1" i="0" u="none" strike="noStrike" dirty="0">
                        <a:solidFill>
                          <a:srgbClr val="000000"/>
                        </a:solidFill>
                        <a:effectLst/>
                        <a:latin typeface="+mn-lt"/>
                      </a:endParaRPr>
                    </a:p>
                  </a:txBody>
                  <a:tcPr marL="9524" marR="9524" marT="9524" marB="0" anchor="b"/>
                </a:tc>
              </a:tr>
              <a:tr h="518316">
                <a:tc>
                  <a:txBody>
                    <a:bodyPr/>
                    <a:lstStyle/>
                    <a:p>
                      <a:pPr algn="ctr" fontAlgn="ctr"/>
                      <a:r>
                        <a:rPr lang="es-MX" sz="1400" b="1" u="none" strike="noStrike">
                          <a:effectLst/>
                          <a:latin typeface="+mn-lt"/>
                        </a:rPr>
                        <a:t>7</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IMSS-078-08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Diagnóstico y tratamiento de la infección del tracto urinario bajo durante el embarazo , en un primer nivel de atención</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4,100</a:t>
                      </a:r>
                      <a:endParaRPr lang="es-MX" sz="1400" b="1" i="0" u="none" strike="noStrike" dirty="0">
                        <a:solidFill>
                          <a:srgbClr val="000000"/>
                        </a:solidFill>
                        <a:effectLst/>
                        <a:latin typeface="+mn-lt"/>
                      </a:endParaRPr>
                    </a:p>
                  </a:txBody>
                  <a:tcPr marL="9524" marR="9524" marT="9524" marB="0" anchor="b"/>
                </a:tc>
              </a:tr>
              <a:tr h="259159">
                <a:tc>
                  <a:txBody>
                    <a:bodyPr/>
                    <a:lstStyle/>
                    <a:p>
                      <a:pPr algn="ctr" fontAlgn="ctr"/>
                      <a:r>
                        <a:rPr lang="es-MX" sz="1400" b="1" u="none" strike="noStrike">
                          <a:effectLst/>
                          <a:latin typeface="+mn-lt"/>
                        </a:rPr>
                        <a:t>8</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IMSS-052-08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Vigilancia y manejo del parto</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4,016</a:t>
                      </a:r>
                      <a:endParaRPr lang="es-MX" sz="1400" b="1" i="0" u="none" strike="noStrike" dirty="0">
                        <a:solidFill>
                          <a:srgbClr val="000000"/>
                        </a:solidFill>
                        <a:effectLst/>
                        <a:latin typeface="+mn-lt"/>
                      </a:endParaRPr>
                    </a:p>
                  </a:txBody>
                  <a:tcPr marL="9524" marR="9524" marT="9524" marB="0" anchor="b"/>
                </a:tc>
              </a:tr>
              <a:tr h="259159">
                <a:tc>
                  <a:txBody>
                    <a:bodyPr/>
                    <a:lstStyle/>
                    <a:p>
                      <a:pPr algn="ctr" fontAlgn="ctr"/>
                      <a:r>
                        <a:rPr lang="es-MX" sz="1400" b="1" u="none" strike="noStrike">
                          <a:effectLst/>
                          <a:latin typeface="+mn-lt"/>
                        </a:rPr>
                        <a:t>9</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IMSS-058-08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Detección y diagnóstico de enfermedades hipertensivas del  embarazo</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3,895</a:t>
                      </a:r>
                      <a:endParaRPr lang="es-MX" sz="1400" b="1" i="0" u="none" strike="noStrike" dirty="0">
                        <a:solidFill>
                          <a:srgbClr val="000000"/>
                        </a:solidFill>
                        <a:effectLst/>
                        <a:latin typeface="+mn-lt"/>
                      </a:endParaRPr>
                    </a:p>
                  </a:txBody>
                  <a:tcPr marL="9524" marR="9524" marT="9524" marB="0" anchor="b"/>
                </a:tc>
              </a:tr>
              <a:tr h="518316">
                <a:tc>
                  <a:txBody>
                    <a:bodyPr/>
                    <a:lstStyle/>
                    <a:p>
                      <a:pPr algn="ctr" fontAlgn="ctr"/>
                      <a:r>
                        <a:rPr lang="es-MX" sz="1400" b="1" u="none" strike="noStrike">
                          <a:effectLst/>
                          <a:latin typeface="+mn-lt"/>
                        </a:rPr>
                        <a:t>10</a:t>
                      </a:r>
                      <a:endParaRPr lang="es-MX" sz="1400" b="1" i="0" u="none" strike="noStrike">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S-026-08</a:t>
                      </a:r>
                      <a:endParaRPr lang="es-MX" sz="1400" b="1" i="0" u="none" strike="noStrike" dirty="0">
                        <a:solidFill>
                          <a:srgbClr val="000000"/>
                        </a:solidFill>
                        <a:effectLst/>
                        <a:latin typeface="+mn-lt"/>
                      </a:endParaRPr>
                    </a:p>
                  </a:txBody>
                  <a:tcPr marL="9524" marR="9524" marT="9524" marB="0" anchor="ctr"/>
                </a:tc>
                <a:tc>
                  <a:txBody>
                    <a:bodyPr/>
                    <a:lstStyle/>
                    <a:p>
                      <a:pPr algn="ctr" fontAlgn="ctr"/>
                      <a:r>
                        <a:rPr lang="es-MX" sz="1400" b="1" u="none" strike="noStrike" dirty="0">
                          <a:effectLst/>
                          <a:latin typeface="+mn-lt"/>
                        </a:rPr>
                        <a:t>Prevención, diagnóstico y referencia de la amenaza de aborto en el primer nivel de atención</a:t>
                      </a:r>
                      <a:endParaRPr lang="es-MX" sz="1400" b="1" i="0" u="none" strike="noStrike" dirty="0">
                        <a:solidFill>
                          <a:srgbClr val="000000"/>
                        </a:solidFill>
                        <a:effectLst/>
                        <a:latin typeface="+mn-lt"/>
                      </a:endParaRPr>
                    </a:p>
                  </a:txBody>
                  <a:tcPr marL="9524" marR="9524" marT="9524" marB="0" anchor="ctr"/>
                </a:tc>
                <a:tc>
                  <a:txBody>
                    <a:bodyPr/>
                    <a:lstStyle/>
                    <a:p>
                      <a:pPr algn="r" fontAlgn="b"/>
                      <a:r>
                        <a:rPr lang="es-MX" sz="1400" b="1" u="none" strike="noStrike" dirty="0">
                          <a:effectLst/>
                          <a:latin typeface="+mn-lt"/>
                        </a:rPr>
                        <a:t>3,781</a:t>
                      </a:r>
                      <a:endParaRPr lang="es-MX" sz="1400" b="1" i="0" u="none" strike="noStrike" dirty="0">
                        <a:solidFill>
                          <a:srgbClr val="000000"/>
                        </a:solidFill>
                        <a:effectLst/>
                        <a:latin typeface="+mn-lt"/>
                      </a:endParaRPr>
                    </a:p>
                  </a:txBody>
                  <a:tcPr marL="9524" marR="9524" marT="9524" marB="0" anchor="b"/>
                </a:tc>
              </a:tr>
            </a:tbl>
          </a:graphicData>
        </a:graphic>
      </p:graphicFrame>
    </p:spTree>
    <p:extLst>
      <p:ext uri="{BB962C8B-B14F-4D97-AF65-F5344CB8AC3E}">
        <p14:creationId xmlns:p14="http://schemas.microsoft.com/office/powerpoint/2010/main" val="12437025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CuadroTexto"/>
          <p:cNvSpPr txBox="1">
            <a:spLocks noChangeArrowheads="1"/>
          </p:cNvSpPr>
          <p:nvPr/>
        </p:nvSpPr>
        <p:spPr bwMode="auto">
          <a:xfrm>
            <a:off x="327023" y="5126656"/>
            <a:ext cx="86391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s-MX" sz="2400" b="1" dirty="0" smtClean="0">
                <a:latin typeface="+mj-lt"/>
              </a:rPr>
              <a:t>DIFUSIÓN-CAPACITACIÓN PARA LA IMPLANTACIÓN DE</a:t>
            </a:r>
          </a:p>
          <a:p>
            <a:pPr algn="ctr" eaLnBrk="1" hangingPunct="1">
              <a:defRPr/>
            </a:pPr>
            <a:r>
              <a:rPr lang="es-MX" sz="2400" b="1" dirty="0" smtClean="0">
                <a:latin typeface="+mj-lt"/>
              </a:rPr>
              <a:t>GUÍAS DE PRÁCTICA CLÍNICA</a:t>
            </a:r>
          </a:p>
        </p:txBody>
      </p:sp>
      <p:sp>
        <p:nvSpPr>
          <p:cNvPr id="4" name="1 CuadroTexto"/>
          <p:cNvSpPr txBox="1">
            <a:spLocks noChangeArrowheads="1"/>
          </p:cNvSpPr>
          <p:nvPr/>
        </p:nvSpPr>
        <p:spPr bwMode="auto">
          <a:xfrm>
            <a:off x="327024" y="796695"/>
            <a:ext cx="86391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s-MX" sz="3200" b="1" dirty="0" smtClean="0">
                <a:latin typeface="+mj-lt"/>
              </a:rPr>
              <a:t>AVANCE EN LA IMPLATACIÓN</a:t>
            </a:r>
          </a:p>
          <a:p>
            <a:pPr algn="ctr" eaLnBrk="1" hangingPunct="1">
              <a:defRPr/>
            </a:pPr>
            <a:endParaRPr lang="es-MX" sz="3200" b="1" dirty="0" smtClean="0">
              <a:latin typeface="+mj-lt"/>
            </a:endParaRPr>
          </a:p>
        </p:txBody>
      </p:sp>
      <p:grpSp>
        <p:nvGrpSpPr>
          <p:cNvPr id="5" name="Group 13"/>
          <p:cNvGrpSpPr>
            <a:grpSpLocks/>
          </p:cNvGrpSpPr>
          <p:nvPr/>
        </p:nvGrpSpPr>
        <p:grpSpPr bwMode="auto">
          <a:xfrm>
            <a:off x="2723357" y="1786859"/>
            <a:ext cx="3594078" cy="2470274"/>
            <a:chOff x="1184" y="1886"/>
            <a:chExt cx="1439" cy="1211"/>
          </a:xfrm>
        </p:grpSpPr>
        <p:pic>
          <p:nvPicPr>
            <p:cNvPr id="6" name="Picture 8"/>
            <p:cNvPicPr>
              <a:picLocks noChangeAspect="1" noChangeArrowheads="1"/>
            </p:cNvPicPr>
            <p:nvPr/>
          </p:nvPicPr>
          <p:blipFill>
            <a:blip r:embed="rId2"/>
            <a:srcRect/>
            <a:stretch>
              <a:fillRect/>
            </a:stretch>
          </p:blipFill>
          <p:spPr bwMode="auto">
            <a:xfrm rot="376839">
              <a:off x="1929" y="1926"/>
              <a:ext cx="694" cy="889"/>
            </a:xfrm>
            <a:prstGeom prst="rect">
              <a:avLst/>
            </a:prstGeom>
            <a:noFill/>
            <a:ln w="9525">
              <a:noFill/>
              <a:miter lim="800000"/>
              <a:headEnd/>
              <a:tailEnd/>
            </a:ln>
          </p:spPr>
        </p:pic>
        <p:pic>
          <p:nvPicPr>
            <p:cNvPr id="7" name="Picture 10"/>
            <p:cNvPicPr>
              <a:picLocks noChangeAspect="1" noChangeArrowheads="1"/>
            </p:cNvPicPr>
            <p:nvPr/>
          </p:nvPicPr>
          <p:blipFill>
            <a:blip r:embed="rId3"/>
            <a:srcRect/>
            <a:stretch>
              <a:fillRect/>
            </a:stretch>
          </p:blipFill>
          <p:spPr bwMode="auto">
            <a:xfrm rot="-1627355">
              <a:off x="1184" y="1886"/>
              <a:ext cx="843" cy="1211"/>
            </a:xfrm>
            <a:prstGeom prst="rect">
              <a:avLst/>
            </a:prstGeom>
            <a:noFill/>
            <a:ln w="9525">
              <a:noFill/>
              <a:miter lim="800000"/>
              <a:headEnd/>
              <a:tailEnd/>
            </a:ln>
          </p:spPr>
        </p:pic>
      </p:grpSp>
      <p:pic>
        <p:nvPicPr>
          <p:cNvPr id="8" name="Picture 4"/>
          <p:cNvPicPr>
            <a:picLocks noChangeAspect="1" noChangeArrowheads="1"/>
          </p:cNvPicPr>
          <p:nvPr/>
        </p:nvPicPr>
        <p:blipFill>
          <a:blip r:embed="rId4"/>
          <a:srcRect/>
          <a:stretch>
            <a:fillRect/>
          </a:stretch>
        </p:blipFill>
        <p:spPr bwMode="auto">
          <a:xfrm>
            <a:off x="2753660" y="6157074"/>
            <a:ext cx="3619500" cy="415925"/>
          </a:xfrm>
          <a:prstGeom prst="rect">
            <a:avLst/>
          </a:prstGeom>
          <a:noFill/>
          <a:ln w="9525">
            <a:noFill/>
            <a:round/>
            <a:headEnd/>
            <a:tailEnd/>
          </a:ln>
        </p:spPr>
      </p:pic>
      <p:sp>
        <p:nvSpPr>
          <p:cNvPr id="9" name="Rectangle 1"/>
          <p:cNvSpPr>
            <a:spLocks noChangeArrowheads="1"/>
          </p:cNvSpPr>
          <p:nvPr/>
        </p:nvSpPr>
        <p:spPr bwMode="auto">
          <a:xfrm flipV="1">
            <a:off x="2365375" y="6066586"/>
            <a:ext cx="4657725" cy="53975"/>
          </a:xfrm>
          <a:prstGeom prst="rect">
            <a:avLst/>
          </a:prstGeom>
          <a:gradFill rotWithShape="0">
            <a:gsLst>
              <a:gs pos="0">
                <a:srgbClr val="FF9900"/>
              </a:gs>
              <a:gs pos="100000">
                <a:srgbClr val="764700"/>
              </a:gs>
            </a:gsLst>
            <a:path path="shape">
              <a:fillToRect l="50000" t="50000" r="50000" b="50000"/>
            </a:path>
          </a:gradFill>
          <a:ln w="9525">
            <a:noFill/>
            <a:round/>
            <a:headEnd/>
            <a:tailEnd/>
          </a:ln>
        </p:spPr>
        <p:txBody>
          <a:bodyPr rot="10800000" wrap="none" anchor="ctr"/>
          <a:lstStyle/>
          <a:p>
            <a:endParaRPr lang="es-ES"/>
          </a:p>
        </p:txBody>
      </p:sp>
    </p:spTree>
    <p:extLst>
      <p:ext uri="{BB962C8B-B14F-4D97-AF65-F5344CB8AC3E}">
        <p14:creationId xmlns:p14="http://schemas.microsoft.com/office/powerpoint/2010/main" val="40709215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9 CuadroTexto"/>
          <p:cNvSpPr txBox="1">
            <a:spLocks noChangeArrowheads="1"/>
          </p:cNvSpPr>
          <p:nvPr/>
        </p:nvSpPr>
        <p:spPr bwMode="auto">
          <a:xfrm>
            <a:off x="4786313" y="6318250"/>
            <a:ext cx="2268538" cy="369888"/>
          </a:xfrm>
          <a:prstGeom prst="rect">
            <a:avLst/>
          </a:prstGeom>
          <a:noFill/>
          <a:ln w="9525">
            <a:noFill/>
            <a:miter lim="800000"/>
            <a:headEnd/>
            <a:tailEnd/>
          </a:ln>
        </p:spPr>
        <p:txBody>
          <a:bodyPr wrap="none">
            <a:spAutoFit/>
          </a:bodyPr>
          <a:lstStyle/>
          <a:p>
            <a:r>
              <a:rPr lang="es-MX" b="1" dirty="0">
                <a:solidFill>
                  <a:schemeClr val="bg1"/>
                </a:solidFill>
                <a:latin typeface="Times New Roman" pitchFamily="18" charset="0"/>
                <a:cs typeface="Times New Roman" pitchFamily="18" charset="0"/>
              </a:rPr>
              <a:t>calidad.salud.gob.mx</a:t>
            </a:r>
          </a:p>
        </p:txBody>
      </p:sp>
      <p:sp>
        <p:nvSpPr>
          <p:cNvPr id="7" name="Gear"/>
          <p:cNvSpPr>
            <a:spLocks noEditPoints="1" noChangeArrowheads="1"/>
          </p:cNvSpPr>
          <p:nvPr/>
        </p:nvSpPr>
        <p:spPr bwMode="auto">
          <a:xfrm>
            <a:off x="5637213" y="1700213"/>
            <a:ext cx="1897063" cy="166370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round/>
            <a:headEnd/>
            <a:tailEnd/>
          </a:ln>
          <a:scene3d>
            <a:camera prst="legacyPerspectiveFront">
              <a:rot lat="20099978"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endParaRPr lang="es-ES">
              <a:latin typeface="Times New Roman" pitchFamily="18" charset="0"/>
              <a:cs typeface="Times New Roman" pitchFamily="18" charset="0"/>
            </a:endParaRPr>
          </a:p>
        </p:txBody>
      </p:sp>
      <p:sp>
        <p:nvSpPr>
          <p:cNvPr id="8" name="AutoShape 14"/>
          <p:cNvSpPr>
            <a:spLocks noEditPoints="1" noChangeArrowheads="1"/>
          </p:cNvSpPr>
          <p:nvPr/>
        </p:nvSpPr>
        <p:spPr bwMode="auto">
          <a:xfrm>
            <a:off x="3276600" y="2420938"/>
            <a:ext cx="2268538" cy="19891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round/>
            <a:headEnd/>
            <a:tailEnd/>
          </a:ln>
          <a:scene3d>
            <a:camera prst="legacyPerspectiveFront">
              <a:rot lat="20099978"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endParaRPr lang="es-ES">
              <a:latin typeface="Times New Roman" pitchFamily="18" charset="0"/>
              <a:cs typeface="Times New Roman" pitchFamily="18" charset="0"/>
            </a:endParaRPr>
          </a:p>
        </p:txBody>
      </p:sp>
      <p:sp>
        <p:nvSpPr>
          <p:cNvPr id="9" name="AutoShape 15"/>
          <p:cNvSpPr>
            <a:spLocks noEditPoints="1" noChangeArrowheads="1"/>
          </p:cNvSpPr>
          <p:nvPr/>
        </p:nvSpPr>
        <p:spPr bwMode="auto">
          <a:xfrm>
            <a:off x="4748213" y="3119438"/>
            <a:ext cx="2520950" cy="220980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round/>
            <a:headEnd/>
            <a:tailEnd/>
          </a:ln>
          <a:scene3d>
            <a:camera prst="legacyPerspectiveFront">
              <a:rot lat="20099978"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endParaRPr lang="es-ES">
              <a:latin typeface="Times New Roman" pitchFamily="18" charset="0"/>
              <a:cs typeface="Times New Roman" pitchFamily="18" charset="0"/>
            </a:endParaRPr>
          </a:p>
        </p:txBody>
      </p:sp>
      <p:sp>
        <p:nvSpPr>
          <p:cNvPr id="10" name="Text Box 16"/>
          <p:cNvSpPr txBox="1">
            <a:spLocks noChangeArrowheads="1"/>
          </p:cNvSpPr>
          <p:nvPr/>
        </p:nvSpPr>
        <p:spPr bwMode="auto">
          <a:xfrm>
            <a:off x="3779838" y="3213100"/>
            <a:ext cx="1512888" cy="366713"/>
          </a:xfrm>
          <a:prstGeom prst="rect">
            <a:avLst/>
          </a:prstGeom>
          <a:noFill/>
          <a:ln>
            <a:noFill/>
          </a:ln>
          <a:effectLst>
            <a:prstShdw prst="shdw17" dist="17961" dir="2700000">
              <a:schemeClr val="accent1">
                <a:gamma/>
                <a:shade val="60000"/>
                <a:invGamma/>
              </a:schemeClr>
            </a:prstShdw>
          </a:effectLst>
          <a:extLst/>
        </p:spPr>
        <p:txBody>
          <a:bodyPr>
            <a:spAutoFit/>
          </a:bodyPr>
          <a:lstStyle/>
          <a:p>
            <a:pPr>
              <a:spcBef>
                <a:spcPct val="50000"/>
              </a:spcBef>
              <a:defRPr/>
            </a:pPr>
            <a:r>
              <a:rPr lang="es-MX" b="1">
                <a:latin typeface="Times New Roman" pitchFamily="18" charset="0"/>
                <a:cs typeface="Times New Roman" pitchFamily="18" charset="0"/>
              </a:rPr>
              <a:t>DIFUSIÓN</a:t>
            </a:r>
            <a:endParaRPr lang="es-ES" b="1">
              <a:latin typeface="Times New Roman" pitchFamily="18" charset="0"/>
              <a:cs typeface="Times New Roman" pitchFamily="18" charset="0"/>
            </a:endParaRPr>
          </a:p>
        </p:txBody>
      </p:sp>
      <p:sp>
        <p:nvSpPr>
          <p:cNvPr id="11" name="Text Box 17"/>
          <p:cNvSpPr txBox="1">
            <a:spLocks noChangeArrowheads="1"/>
          </p:cNvSpPr>
          <p:nvPr/>
        </p:nvSpPr>
        <p:spPr bwMode="auto">
          <a:xfrm>
            <a:off x="5651500" y="2349500"/>
            <a:ext cx="2376488" cy="366713"/>
          </a:xfrm>
          <a:prstGeom prst="rect">
            <a:avLst/>
          </a:prstGeom>
          <a:noFill/>
          <a:ln>
            <a:noFill/>
          </a:ln>
          <a:effectLst>
            <a:prstShdw prst="shdw17" dist="17961" dir="2700000">
              <a:schemeClr val="accent1">
                <a:gamma/>
                <a:shade val="60000"/>
                <a:invGamma/>
              </a:schemeClr>
            </a:prstShdw>
          </a:effectLst>
          <a:extLst/>
        </p:spPr>
        <p:txBody>
          <a:bodyPr>
            <a:spAutoFit/>
          </a:bodyPr>
          <a:lstStyle/>
          <a:p>
            <a:pPr>
              <a:spcBef>
                <a:spcPct val="50000"/>
              </a:spcBef>
              <a:defRPr/>
            </a:pPr>
            <a:r>
              <a:rPr lang="es-MX" b="1">
                <a:latin typeface="Times New Roman" pitchFamily="18" charset="0"/>
                <a:cs typeface="Times New Roman" pitchFamily="18" charset="0"/>
              </a:rPr>
              <a:t>CAPACITACIÓN</a:t>
            </a:r>
            <a:endParaRPr lang="es-ES" b="1">
              <a:latin typeface="Times New Roman" pitchFamily="18" charset="0"/>
              <a:cs typeface="Times New Roman" pitchFamily="18" charset="0"/>
            </a:endParaRPr>
          </a:p>
        </p:txBody>
      </p:sp>
      <p:sp>
        <p:nvSpPr>
          <p:cNvPr id="12" name="Text Box 18"/>
          <p:cNvSpPr txBox="1">
            <a:spLocks noChangeArrowheads="1"/>
          </p:cNvSpPr>
          <p:nvPr/>
        </p:nvSpPr>
        <p:spPr bwMode="auto">
          <a:xfrm>
            <a:off x="4932363" y="4076700"/>
            <a:ext cx="2376488" cy="366713"/>
          </a:xfrm>
          <a:prstGeom prst="rect">
            <a:avLst/>
          </a:prstGeom>
          <a:noFill/>
          <a:ln>
            <a:noFill/>
          </a:ln>
          <a:effectLst>
            <a:prstShdw prst="shdw17" dist="17961" dir="2700000">
              <a:schemeClr val="accent1">
                <a:gamma/>
                <a:shade val="60000"/>
                <a:invGamma/>
              </a:schemeClr>
            </a:prstShdw>
          </a:effectLst>
          <a:extLst/>
        </p:spPr>
        <p:txBody>
          <a:bodyPr>
            <a:spAutoFit/>
          </a:bodyPr>
          <a:lstStyle/>
          <a:p>
            <a:pPr>
              <a:spcBef>
                <a:spcPct val="50000"/>
              </a:spcBef>
              <a:defRPr/>
            </a:pPr>
            <a:r>
              <a:rPr lang="es-MX" b="1">
                <a:latin typeface="Times New Roman" pitchFamily="18" charset="0"/>
                <a:cs typeface="Times New Roman" pitchFamily="18" charset="0"/>
              </a:rPr>
              <a:t>IMPLANTACIÓN</a:t>
            </a:r>
            <a:endParaRPr lang="es-ES" b="1">
              <a:latin typeface="Times New Roman" pitchFamily="18" charset="0"/>
              <a:cs typeface="Times New Roman" pitchFamily="18" charset="0"/>
            </a:endParaRPr>
          </a:p>
        </p:txBody>
      </p:sp>
      <p:sp>
        <p:nvSpPr>
          <p:cNvPr id="13" name="AutoShape 19"/>
          <p:cNvSpPr>
            <a:spLocks noEditPoints="1" noChangeArrowheads="1"/>
          </p:cNvSpPr>
          <p:nvPr/>
        </p:nvSpPr>
        <p:spPr bwMode="auto">
          <a:xfrm>
            <a:off x="6300788" y="4005263"/>
            <a:ext cx="2771775" cy="227647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9 w 21600"/>
              <a:gd name="T13" fmla="*/ 3962 h 21600"/>
              <a:gd name="T14" fmla="*/ 17839 w 21600"/>
              <a:gd name="T15" fmla="*/ 1763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round/>
            <a:headEnd/>
            <a:tailEnd/>
          </a:ln>
          <a:scene3d>
            <a:camera prst="legacyPerspectiveFront">
              <a:rot lat="20099978"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endParaRPr lang="es-ES">
              <a:latin typeface="Times New Roman" pitchFamily="18" charset="0"/>
              <a:cs typeface="Times New Roman" pitchFamily="18" charset="0"/>
            </a:endParaRPr>
          </a:p>
        </p:txBody>
      </p:sp>
      <p:sp>
        <p:nvSpPr>
          <p:cNvPr id="14" name="Text Box 20"/>
          <p:cNvSpPr txBox="1">
            <a:spLocks noChangeArrowheads="1"/>
          </p:cNvSpPr>
          <p:nvPr/>
        </p:nvSpPr>
        <p:spPr bwMode="auto">
          <a:xfrm>
            <a:off x="6767513" y="5084763"/>
            <a:ext cx="2376488" cy="366713"/>
          </a:xfrm>
          <a:prstGeom prst="rect">
            <a:avLst/>
          </a:prstGeom>
          <a:noFill/>
          <a:ln>
            <a:noFill/>
          </a:ln>
          <a:effectLst>
            <a:prstShdw prst="shdw17" dist="17961" dir="2700000">
              <a:schemeClr val="accent1">
                <a:gamma/>
                <a:shade val="60000"/>
                <a:invGamma/>
              </a:schemeClr>
            </a:prstShdw>
          </a:effectLst>
          <a:extLst/>
        </p:spPr>
        <p:txBody>
          <a:bodyPr>
            <a:spAutoFit/>
          </a:bodyPr>
          <a:lstStyle/>
          <a:p>
            <a:pPr>
              <a:spcBef>
                <a:spcPct val="50000"/>
              </a:spcBef>
              <a:defRPr/>
            </a:pPr>
            <a:r>
              <a:rPr lang="es-MX" b="1">
                <a:latin typeface="Times New Roman" pitchFamily="18" charset="0"/>
                <a:cs typeface="Times New Roman" pitchFamily="18" charset="0"/>
              </a:rPr>
              <a:t>SEGUIMIENTO</a:t>
            </a:r>
            <a:endParaRPr lang="es-ES" b="1">
              <a:latin typeface="Times New Roman" pitchFamily="18" charset="0"/>
              <a:cs typeface="Times New Roman" pitchFamily="18" charset="0"/>
            </a:endParaRPr>
          </a:p>
        </p:txBody>
      </p:sp>
      <p:pic>
        <p:nvPicPr>
          <p:cNvPr id="15" name="Picture 4"/>
          <p:cNvPicPr>
            <a:picLocks noChangeAspect="1" noChangeArrowheads="1"/>
          </p:cNvPicPr>
          <p:nvPr/>
        </p:nvPicPr>
        <p:blipFill>
          <a:blip r:embed="rId2"/>
          <a:srcRect/>
          <a:stretch>
            <a:fillRect/>
          </a:stretch>
        </p:blipFill>
        <p:spPr bwMode="auto">
          <a:xfrm>
            <a:off x="1692275" y="5516563"/>
            <a:ext cx="3619500" cy="415925"/>
          </a:xfrm>
          <a:prstGeom prst="rect">
            <a:avLst/>
          </a:prstGeom>
          <a:noFill/>
          <a:ln w="9525">
            <a:noFill/>
            <a:round/>
            <a:headEnd/>
            <a:tailEnd/>
          </a:ln>
        </p:spPr>
      </p:pic>
      <p:pic>
        <p:nvPicPr>
          <p:cNvPr id="16" name="Picture 2"/>
          <p:cNvPicPr>
            <a:picLocks noChangeAspect="1" noChangeArrowheads="1"/>
          </p:cNvPicPr>
          <p:nvPr/>
        </p:nvPicPr>
        <p:blipFill>
          <a:blip r:embed="rId3"/>
          <a:srcRect/>
          <a:stretch>
            <a:fillRect/>
          </a:stretch>
        </p:blipFill>
        <p:spPr bwMode="auto">
          <a:xfrm>
            <a:off x="500063" y="5400675"/>
            <a:ext cx="1012825" cy="528638"/>
          </a:xfrm>
          <a:prstGeom prst="rect">
            <a:avLst/>
          </a:prstGeom>
          <a:noFill/>
          <a:ln w="9525">
            <a:noFill/>
            <a:round/>
            <a:headEnd/>
            <a:tailEnd/>
          </a:ln>
        </p:spPr>
      </p:pic>
      <p:sp>
        <p:nvSpPr>
          <p:cNvPr id="17" name="16 Rectángulo"/>
          <p:cNvSpPr/>
          <p:nvPr/>
        </p:nvSpPr>
        <p:spPr>
          <a:xfrm>
            <a:off x="575002" y="700125"/>
            <a:ext cx="7452986" cy="707886"/>
          </a:xfrm>
          <a:prstGeom prst="rect">
            <a:avLst/>
          </a:prstGeom>
        </p:spPr>
        <p:txBody>
          <a:bodyPr wrap="square">
            <a:spAutoFit/>
          </a:bodyPr>
          <a:lstStyle/>
          <a:p>
            <a:r>
              <a:rPr lang="es-MX" sz="2000" b="1" dirty="0" smtClean="0">
                <a:latin typeface="Times New Roman" pitchFamily="18" charset="0"/>
                <a:cs typeface="Times New Roman" pitchFamily="18" charset="0"/>
              </a:rPr>
              <a:t> El Grupo de Trabajo Sectorial Estratégico ha sesionado desde junio del 2010 a partir de su constitución.</a:t>
            </a:r>
            <a:endParaRPr lang="es-MX" sz="2000" dirty="0"/>
          </a:p>
        </p:txBody>
      </p:sp>
      <p:sp>
        <p:nvSpPr>
          <p:cNvPr id="18" name="17 Rectángulo redondeado"/>
          <p:cNvSpPr/>
          <p:nvPr/>
        </p:nvSpPr>
        <p:spPr>
          <a:xfrm>
            <a:off x="149040" y="1538820"/>
            <a:ext cx="3086470" cy="3650185"/>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spcBef>
                <a:spcPct val="50000"/>
              </a:spcBef>
            </a:pPr>
            <a:r>
              <a:rPr lang="es-MX" sz="2400" b="1" dirty="0" smtClean="0">
                <a:solidFill>
                  <a:schemeClr val="tx1"/>
                </a:solidFill>
                <a:latin typeface="Times New Roman" pitchFamily="18" charset="0"/>
                <a:cs typeface="Times New Roman" pitchFamily="18" charset="0"/>
              </a:rPr>
              <a:t>Con sus aportaciones se diseñó un Plan Estratégico que  integra  4 componentes de acción que interactúan permanentemente:</a:t>
            </a:r>
            <a:endParaRPr lang="es-MX" sz="2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4020787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4 Imagen" descr="portada_ESTRATEGIAdifusi+¦nOK"/>
          <p:cNvPicPr>
            <a:picLocks noChangeAspect="1" noChangeArrowheads="1"/>
          </p:cNvPicPr>
          <p:nvPr/>
        </p:nvPicPr>
        <p:blipFill>
          <a:blip r:embed="rId2"/>
          <a:srcRect/>
          <a:stretch>
            <a:fillRect/>
          </a:stretch>
        </p:blipFill>
        <p:spPr bwMode="auto">
          <a:xfrm>
            <a:off x="464094" y="836613"/>
            <a:ext cx="3041650" cy="4033837"/>
          </a:xfrm>
          <a:prstGeom prst="rect">
            <a:avLst/>
          </a:prstGeom>
          <a:noFill/>
          <a:ln w="9525">
            <a:solidFill>
              <a:schemeClr val="tx1"/>
            </a:solidFill>
            <a:miter lim="800000"/>
            <a:headEnd/>
            <a:tailEnd/>
          </a:ln>
        </p:spPr>
      </p:pic>
      <p:sp>
        <p:nvSpPr>
          <p:cNvPr id="4" name="Text Box 7"/>
          <p:cNvSpPr txBox="1">
            <a:spLocks noChangeArrowheads="1"/>
          </p:cNvSpPr>
          <p:nvPr/>
        </p:nvSpPr>
        <p:spPr bwMode="auto">
          <a:xfrm>
            <a:off x="3920082" y="1268413"/>
            <a:ext cx="4537075" cy="424731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a:defRPr/>
            </a:pPr>
            <a:r>
              <a:rPr lang="es-ES" sz="2000" dirty="0">
                <a:latin typeface="Times New Roman" pitchFamily="18" charset="0"/>
                <a:cs typeface="Times New Roman" pitchFamily="18" charset="0"/>
              </a:rPr>
              <a:t>“Estrategia de Difusión e Implantación de las Guías de Práctica Clínica en el Sistema Nacional de Salud”, documento que señala el cumplimiento de la Línea de Acción en 4 ejes encaminados a sensibilizar al personal de salud en su conocimiento y utilidad.</a:t>
            </a:r>
          </a:p>
          <a:p>
            <a:pPr algn="just">
              <a:defRPr/>
            </a:pPr>
            <a:endParaRPr lang="es-ES" sz="2000" dirty="0">
              <a:latin typeface="Times New Roman" pitchFamily="18" charset="0"/>
              <a:cs typeface="Times New Roman" pitchFamily="18" charset="0"/>
            </a:endParaRPr>
          </a:p>
          <a:p>
            <a:pPr algn="just">
              <a:defRPr/>
            </a:pPr>
            <a:r>
              <a:rPr lang="es-ES" sz="2000" dirty="0">
                <a:latin typeface="Times New Roman" pitchFamily="18" charset="0"/>
                <a:cs typeface="Times New Roman" pitchFamily="18" charset="0"/>
              </a:rPr>
              <a:t>Este documento permite desarrollar con base en un diagnóstico la identificación de facilitadores del sistema y las  barreras que limitan la implantación de las guías.</a:t>
            </a:r>
          </a:p>
          <a:p>
            <a:pPr algn="just">
              <a:spcBef>
                <a:spcPct val="50000"/>
              </a:spcBef>
              <a:defRPr/>
            </a:pPr>
            <a:endParaRPr lang="es-ES" sz="2000" dirty="0">
              <a:latin typeface="Times New Roman" pitchFamily="18" charset="0"/>
              <a:cs typeface="Times New Roman" pitchFamily="18" charset="0"/>
            </a:endParaRPr>
          </a:p>
        </p:txBody>
      </p:sp>
      <p:pic>
        <p:nvPicPr>
          <p:cNvPr id="5" name="Picture 4"/>
          <p:cNvPicPr>
            <a:picLocks noChangeAspect="1" noChangeArrowheads="1"/>
          </p:cNvPicPr>
          <p:nvPr/>
        </p:nvPicPr>
        <p:blipFill>
          <a:blip r:embed="rId3"/>
          <a:srcRect/>
          <a:stretch>
            <a:fillRect/>
          </a:stretch>
        </p:blipFill>
        <p:spPr bwMode="auto">
          <a:xfrm>
            <a:off x="2696119" y="5948363"/>
            <a:ext cx="3619500" cy="415925"/>
          </a:xfrm>
          <a:prstGeom prst="rect">
            <a:avLst/>
          </a:prstGeom>
          <a:noFill/>
          <a:ln w="9525">
            <a:noFill/>
            <a:round/>
            <a:headEnd/>
            <a:tailEnd/>
          </a:ln>
        </p:spPr>
      </p:pic>
      <p:pic>
        <p:nvPicPr>
          <p:cNvPr id="6" name="Picture 2"/>
          <p:cNvPicPr>
            <a:picLocks noChangeAspect="1" noChangeArrowheads="1"/>
          </p:cNvPicPr>
          <p:nvPr/>
        </p:nvPicPr>
        <p:blipFill>
          <a:blip r:embed="rId4"/>
          <a:srcRect/>
          <a:stretch>
            <a:fillRect/>
          </a:stretch>
        </p:blipFill>
        <p:spPr bwMode="auto">
          <a:xfrm>
            <a:off x="1503907" y="5832475"/>
            <a:ext cx="1012825" cy="528638"/>
          </a:xfrm>
          <a:prstGeom prst="rect">
            <a:avLst/>
          </a:prstGeom>
          <a:noFill/>
          <a:ln w="9525">
            <a:noFill/>
            <a:round/>
            <a:headEnd/>
            <a:tailEnd/>
          </a:ln>
        </p:spPr>
      </p:pic>
      <p:sp>
        <p:nvSpPr>
          <p:cNvPr id="3" name="2 CuadroTexto"/>
          <p:cNvSpPr txBox="1"/>
          <p:nvPr/>
        </p:nvSpPr>
        <p:spPr>
          <a:xfrm>
            <a:off x="4505869" y="349057"/>
            <a:ext cx="2852382" cy="584775"/>
          </a:xfrm>
          <a:prstGeom prst="rect">
            <a:avLst/>
          </a:prstGeom>
          <a:noFill/>
        </p:spPr>
        <p:txBody>
          <a:bodyPr wrap="square" rtlCol="0">
            <a:spAutoFit/>
          </a:bodyPr>
          <a:lstStyle/>
          <a:p>
            <a:r>
              <a:rPr lang="es-MX" sz="3200" b="1" dirty="0" smtClean="0"/>
              <a:t>ESTRATEGIA</a:t>
            </a:r>
            <a:endParaRPr lang="es-MX" sz="3200" b="1" dirty="0"/>
          </a:p>
        </p:txBody>
      </p:sp>
    </p:spTree>
    <p:extLst>
      <p:ext uri="{BB962C8B-B14F-4D97-AF65-F5344CB8AC3E}">
        <p14:creationId xmlns:p14="http://schemas.microsoft.com/office/powerpoint/2010/main" val="6392882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250825" y="223165"/>
            <a:ext cx="8713788" cy="43592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endParaRPr lang="es-ES" sz="2000" dirty="0">
              <a:latin typeface="Times New Roman" pitchFamily="18" charset="0"/>
              <a:cs typeface="Times New Roman" pitchFamily="18" charset="0"/>
            </a:endParaRPr>
          </a:p>
          <a:p>
            <a:pPr>
              <a:defRPr/>
            </a:pPr>
            <a:r>
              <a:rPr lang="es-ES" sz="2000" dirty="0">
                <a:latin typeface="Times New Roman" pitchFamily="18" charset="0"/>
                <a:cs typeface="Times New Roman" pitchFamily="18" charset="0"/>
              </a:rPr>
              <a:t>Esta dirigido a personal de nivel gerencial que en los diferentes niveles de la atención (Central Estatal, Delegacional, Jurisdiccional, en hospitales y unidades de primer contacto como de Medicina Familiar y Centros de Salud con variable número de núcleos básicos de atención) permita la adherencia a esta estrategia de salud.</a:t>
            </a:r>
          </a:p>
          <a:p>
            <a:pPr>
              <a:defRPr/>
            </a:pPr>
            <a:endParaRPr lang="es-ES" sz="2000" dirty="0">
              <a:latin typeface="Times New Roman" pitchFamily="18" charset="0"/>
              <a:cs typeface="Times New Roman" pitchFamily="18" charset="0"/>
            </a:endParaRPr>
          </a:p>
          <a:p>
            <a:pPr>
              <a:defRPr/>
            </a:pPr>
            <a:r>
              <a:rPr lang="es-ES" sz="2000" dirty="0">
                <a:latin typeface="Times New Roman" pitchFamily="18" charset="0"/>
                <a:cs typeface="Times New Roman" pitchFamily="18" charset="0"/>
              </a:rPr>
              <a:t>El documento esta desarrollado de manera clara y sienta las bases para una implantación progresiva con el número de guías de interés según la prioridad de la entidad administrativa;</a:t>
            </a:r>
          </a:p>
          <a:p>
            <a:pPr>
              <a:defRPr/>
            </a:pPr>
            <a:endParaRPr lang="es-ES" sz="2000" dirty="0">
              <a:latin typeface="Times New Roman" pitchFamily="18" charset="0"/>
              <a:cs typeface="Times New Roman" pitchFamily="18" charset="0"/>
            </a:endParaRPr>
          </a:p>
          <a:p>
            <a:pPr>
              <a:defRPr/>
            </a:pPr>
            <a:r>
              <a:rPr lang="es-ES" sz="2000" dirty="0">
                <a:latin typeface="Times New Roman" pitchFamily="18" charset="0"/>
                <a:cs typeface="Times New Roman" pitchFamily="18" charset="0"/>
              </a:rPr>
              <a:t>Así también, sugerencias de cómo impactar en la conciencia de mercadotecnia que las mantenga presente para la toma de decisiones y sugiere medidas de reconocimiento al profesional que las utilice. </a:t>
            </a:r>
          </a:p>
        </p:txBody>
      </p:sp>
      <p:pic>
        <p:nvPicPr>
          <p:cNvPr id="3" name="Picture 7"/>
          <p:cNvPicPr>
            <a:picLocks noChangeAspect="1" noChangeArrowheads="1"/>
          </p:cNvPicPr>
          <p:nvPr/>
        </p:nvPicPr>
        <p:blipFill>
          <a:blip r:embed="rId2"/>
          <a:srcRect/>
          <a:stretch>
            <a:fillRect/>
          </a:stretch>
        </p:blipFill>
        <p:spPr bwMode="auto">
          <a:xfrm>
            <a:off x="1979613" y="4588790"/>
            <a:ext cx="3960812" cy="2095500"/>
          </a:xfrm>
          <a:prstGeom prst="rect">
            <a:avLst/>
          </a:prstGeom>
          <a:noFill/>
          <a:ln w="9525">
            <a:noFill/>
            <a:miter lim="800000"/>
            <a:headEnd/>
            <a:tailEnd/>
          </a:ln>
        </p:spPr>
      </p:pic>
    </p:spTree>
    <p:extLst>
      <p:ext uri="{BB962C8B-B14F-4D97-AF65-F5344CB8AC3E}">
        <p14:creationId xmlns:p14="http://schemas.microsoft.com/office/powerpoint/2010/main" val="3288026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srcRect/>
          <a:stretch>
            <a:fillRect/>
          </a:stretch>
        </p:blipFill>
        <p:spPr bwMode="auto">
          <a:xfrm>
            <a:off x="1692275" y="1713924"/>
            <a:ext cx="5688013" cy="4267200"/>
          </a:xfrm>
          <a:prstGeom prst="rect">
            <a:avLst/>
          </a:prstGeom>
          <a:noFill/>
          <a:ln w="9525">
            <a:noFill/>
            <a:miter lim="800000"/>
            <a:headEnd/>
            <a:tailEnd/>
          </a:ln>
        </p:spPr>
      </p:pic>
      <p:sp>
        <p:nvSpPr>
          <p:cNvPr id="3" name="Text Box 4"/>
          <p:cNvSpPr txBox="1">
            <a:spLocks noChangeArrowheads="1"/>
          </p:cNvSpPr>
          <p:nvPr/>
        </p:nvSpPr>
        <p:spPr bwMode="auto">
          <a:xfrm>
            <a:off x="179388" y="507424"/>
            <a:ext cx="8713787" cy="646906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ES" sz="2000" b="1" i="1">
                <a:latin typeface="Times New Roman" pitchFamily="18" charset="0"/>
                <a:cs typeface="Times New Roman" pitchFamily="18" charset="0"/>
              </a:rPr>
              <a:t>Difusión: </a:t>
            </a:r>
          </a:p>
          <a:p>
            <a:pPr>
              <a:defRPr/>
            </a:pPr>
            <a:endParaRPr lang="es-MX" sz="2000">
              <a:latin typeface="Times New Roman" pitchFamily="18" charset="0"/>
              <a:cs typeface="Times New Roman" pitchFamily="18" charset="0"/>
            </a:endParaRPr>
          </a:p>
          <a:p>
            <a:pPr>
              <a:defRPr/>
            </a:pPr>
            <a:r>
              <a:rPr lang="es-MX" b="1">
                <a:latin typeface="Times New Roman" pitchFamily="18" charset="0"/>
                <a:cs typeface="Times New Roman" pitchFamily="18" charset="0"/>
              </a:rPr>
              <a:t>Acciones para dar a conocer a los profesionales de la salud la utilidad y la importancia de las recomendaciones descritas en las GPC.</a:t>
            </a: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Establecer mecanismos para la difusión de las</a:t>
            </a:r>
            <a:r>
              <a:rPr lang="es-ES_tradnl" b="1">
                <a:latin typeface="Times New Roman" pitchFamily="18" charset="0"/>
                <a:cs typeface="Times New Roman" pitchFamily="18" charset="0"/>
              </a:rPr>
              <a:t> guías utilizando los diferentes medios de comunicación: electrónicos, digitales, buscadores en internet, impresos, exposiciones, presentaciones, botones y distintivos que permitan mantener la imagen siempre presente de las Guías de Práctica Clínica, para su consulta permanente y accesible a los profesionales de la salud.</a:t>
            </a:r>
            <a:endParaRPr lang="es-MX" b="1">
              <a:latin typeface="Times New Roman" pitchFamily="18" charset="0"/>
              <a:cs typeface="Times New Roman" pitchFamily="18" charset="0"/>
            </a:endParaRP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Promover en los profesionales de la salud, la consulta permanente de las GPC </a:t>
            </a:r>
            <a:r>
              <a:rPr lang="es-ES_tradnl" b="1">
                <a:latin typeface="Times New Roman" pitchFamily="18" charset="0"/>
                <a:cs typeface="Times New Roman" pitchFamily="18" charset="0"/>
              </a:rPr>
              <a:t>en todas las unidades del Sistema Nacional de Salud, </a:t>
            </a:r>
            <a:r>
              <a:rPr lang="es-MX" b="1">
                <a:latin typeface="Times New Roman" pitchFamily="18" charset="0"/>
                <a:cs typeface="Times New Roman" pitchFamily="18" charset="0"/>
              </a:rPr>
              <a:t>a través de la revisión del Catálogo Maestro </a:t>
            </a:r>
            <a:r>
              <a:rPr lang="es-ES_tradnl" b="1">
                <a:latin typeface="Times New Roman" pitchFamily="18" charset="0"/>
                <a:cs typeface="Times New Roman" pitchFamily="18" charset="0"/>
              </a:rPr>
              <a:t>de Guías de Práctica Clínica.</a:t>
            </a:r>
            <a:endParaRPr lang="es-MX" b="1">
              <a:latin typeface="Times New Roman" pitchFamily="18" charset="0"/>
              <a:cs typeface="Times New Roman" pitchFamily="18" charset="0"/>
            </a:endParaRP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La difusión de las GPC, sirve para que el personal directivo y operativo de las instituciones del Sector Salud se sensibilice acerca de la necesidad de realizar cambios que favorezcan la implantación.</a:t>
            </a: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Antes de iniciar la implantación se debe asegurar que la guía llegue a todo el personal de salud que deberá aplicarla. Existen múltiples estrategias de difusión que dependerán del ámbito de organización y aplicación, así como de los recursos disponibles. </a:t>
            </a:r>
            <a:endParaRPr lang="es-ES" b="1">
              <a:latin typeface="Times New Roman" pitchFamily="18" charset="0"/>
              <a:cs typeface="Times New Roman" pitchFamily="18" charset="0"/>
            </a:endParaRPr>
          </a:p>
        </p:txBody>
      </p:sp>
    </p:spTree>
    <p:extLst>
      <p:ext uri="{BB962C8B-B14F-4D97-AF65-F5344CB8AC3E}">
        <p14:creationId xmlns:p14="http://schemas.microsoft.com/office/powerpoint/2010/main" val="19751528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323850" y="453906"/>
            <a:ext cx="7488238" cy="6247864"/>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ES_tradnl" sz="2000" b="1" i="1" dirty="0">
                <a:latin typeface="Times New Roman" pitchFamily="18" charset="0"/>
                <a:cs typeface="Times New Roman" pitchFamily="18" charset="0"/>
              </a:rPr>
              <a:t>Capacitación:</a:t>
            </a:r>
          </a:p>
          <a:p>
            <a:pPr>
              <a:defRPr/>
            </a:pPr>
            <a:endParaRPr lang="es-ES_tradnl" sz="2000" b="1" i="1" dirty="0">
              <a:latin typeface="Times New Roman" pitchFamily="18" charset="0"/>
              <a:cs typeface="Times New Roman" pitchFamily="18" charset="0"/>
            </a:endParaRPr>
          </a:p>
          <a:p>
            <a:pPr>
              <a:defRPr/>
            </a:pPr>
            <a:endParaRPr lang="es-ES_tradnl" b="1" i="1" dirty="0">
              <a:latin typeface="Times New Roman" pitchFamily="18" charset="0"/>
              <a:cs typeface="Times New Roman" pitchFamily="18" charset="0"/>
            </a:endParaRPr>
          </a:p>
          <a:p>
            <a:pPr>
              <a:defRPr/>
            </a:pPr>
            <a:endParaRPr lang="es-ES_tradnl" b="1" i="1" dirty="0">
              <a:latin typeface="Times New Roman" pitchFamily="18" charset="0"/>
              <a:cs typeface="Times New Roman" pitchFamily="18" charset="0"/>
            </a:endParaRPr>
          </a:p>
          <a:p>
            <a:pPr>
              <a:defRPr/>
            </a:pPr>
            <a:endParaRPr lang="es-ES_tradnl" b="1" i="1" dirty="0">
              <a:latin typeface="Times New Roman" pitchFamily="18" charset="0"/>
              <a:cs typeface="Times New Roman" pitchFamily="18" charset="0"/>
            </a:endParaRPr>
          </a:p>
          <a:p>
            <a:pPr>
              <a:defRPr/>
            </a:pPr>
            <a:endParaRPr lang="es-ES_tradnl" b="1" i="1" dirty="0">
              <a:latin typeface="Times New Roman" pitchFamily="18" charset="0"/>
              <a:cs typeface="Times New Roman" pitchFamily="18" charset="0"/>
            </a:endParaRPr>
          </a:p>
          <a:p>
            <a:pPr>
              <a:defRPr/>
            </a:pPr>
            <a:endParaRPr lang="es-ES_tradnl" b="1" i="1" dirty="0">
              <a:latin typeface="Times New Roman" pitchFamily="18" charset="0"/>
              <a:cs typeface="Times New Roman" pitchFamily="18" charset="0"/>
            </a:endParaRPr>
          </a:p>
          <a:p>
            <a:pPr>
              <a:defRPr/>
            </a:pPr>
            <a:endParaRPr lang="es-ES_tradnl" b="1" i="1" dirty="0">
              <a:latin typeface="Times New Roman" pitchFamily="18" charset="0"/>
              <a:cs typeface="Times New Roman" pitchFamily="18" charset="0"/>
            </a:endParaRPr>
          </a:p>
          <a:p>
            <a:pPr>
              <a:defRPr/>
            </a:pPr>
            <a:endParaRPr lang="es-MX" dirty="0">
              <a:latin typeface="Times New Roman" pitchFamily="18" charset="0"/>
              <a:cs typeface="Times New Roman" pitchFamily="18" charset="0"/>
            </a:endParaRPr>
          </a:p>
          <a:p>
            <a:pPr>
              <a:defRPr/>
            </a:pPr>
            <a:endParaRPr lang="es-MX" dirty="0">
              <a:latin typeface="Times New Roman" pitchFamily="18" charset="0"/>
              <a:cs typeface="Times New Roman" pitchFamily="18" charset="0"/>
            </a:endParaRPr>
          </a:p>
          <a:p>
            <a:pPr>
              <a:defRPr/>
            </a:pPr>
            <a:endParaRPr lang="es-MX" dirty="0">
              <a:latin typeface="Times New Roman" pitchFamily="18" charset="0"/>
              <a:cs typeface="Times New Roman" pitchFamily="18" charset="0"/>
            </a:endParaRPr>
          </a:p>
          <a:p>
            <a:pPr>
              <a:defRPr/>
            </a:pPr>
            <a:endParaRPr lang="es-MX" dirty="0">
              <a:latin typeface="Times New Roman" pitchFamily="18" charset="0"/>
              <a:cs typeface="Times New Roman" pitchFamily="18" charset="0"/>
            </a:endParaRPr>
          </a:p>
          <a:p>
            <a:pPr>
              <a:defRPr/>
            </a:pPr>
            <a:r>
              <a:rPr lang="es-MX" b="1" dirty="0">
                <a:latin typeface="Times New Roman" pitchFamily="18" charset="0"/>
                <a:cs typeface="Times New Roman" pitchFamily="18" charset="0"/>
              </a:rPr>
              <a:t>Acciones destinadas a explicar la construcción, el contenido y utilidad de las Guías al personal de salud y en formación, de manera virtual o presencial, aplicables a cada nivel de atención y problemática de salud.</a:t>
            </a:r>
          </a:p>
          <a:p>
            <a:pPr>
              <a:defRPr/>
            </a:pPr>
            <a:endParaRPr lang="es-MX" b="1" dirty="0">
              <a:latin typeface="Times New Roman" pitchFamily="18" charset="0"/>
              <a:cs typeface="Times New Roman" pitchFamily="18" charset="0"/>
            </a:endParaRPr>
          </a:p>
          <a:p>
            <a:pPr>
              <a:defRPr/>
            </a:pPr>
            <a:r>
              <a:rPr lang="es-MX" b="1" dirty="0">
                <a:latin typeface="Times New Roman" pitchFamily="18" charset="0"/>
                <a:cs typeface="Times New Roman" pitchFamily="18" charset="0"/>
              </a:rPr>
              <a:t>Definir los medios educativos dirigidos a los profesionales de la salud que permitan el conocimiento y utilización de las </a:t>
            </a:r>
            <a:r>
              <a:rPr lang="es-ES_tradnl" b="1" dirty="0">
                <a:latin typeface="Times New Roman" pitchFamily="18" charset="0"/>
                <a:cs typeface="Times New Roman" pitchFamily="18" charset="0"/>
              </a:rPr>
              <a:t>de GPC.</a:t>
            </a:r>
            <a:endParaRPr lang="es-MX" b="1" dirty="0">
              <a:latin typeface="Times New Roman" pitchFamily="18" charset="0"/>
              <a:cs typeface="Times New Roman" pitchFamily="18" charset="0"/>
            </a:endParaRPr>
          </a:p>
          <a:p>
            <a:pPr>
              <a:defRPr/>
            </a:pPr>
            <a:endParaRPr lang="es-MX" b="1" dirty="0">
              <a:latin typeface="Times New Roman" pitchFamily="18" charset="0"/>
              <a:cs typeface="Times New Roman" pitchFamily="18" charset="0"/>
            </a:endParaRPr>
          </a:p>
          <a:p>
            <a:pPr>
              <a:defRPr/>
            </a:pPr>
            <a:r>
              <a:rPr lang="es-MX" b="1" dirty="0">
                <a:latin typeface="Times New Roman" pitchFamily="18" charset="0"/>
                <a:cs typeface="Times New Roman" pitchFamily="18" charset="0"/>
              </a:rPr>
              <a:t>Las GPC se integran en un Catálogo Maestro administrado por el CENETEC las que se encuentran clasificadas por categoría temática, por la institución que coordinó su desarrollo y por número progresivo.</a:t>
            </a:r>
            <a:endParaRPr lang="es-ES" b="1" dirty="0">
              <a:latin typeface="Times New Roman" pitchFamily="18" charset="0"/>
              <a:cs typeface="Times New Roman" pitchFamily="18" charset="0"/>
            </a:endParaRPr>
          </a:p>
        </p:txBody>
      </p:sp>
      <p:pic>
        <p:nvPicPr>
          <p:cNvPr id="3" name="Picture 10"/>
          <p:cNvPicPr>
            <a:picLocks noChangeAspect="1" noChangeArrowheads="1"/>
          </p:cNvPicPr>
          <p:nvPr/>
        </p:nvPicPr>
        <p:blipFill>
          <a:blip r:embed="rId2"/>
          <a:srcRect/>
          <a:stretch>
            <a:fillRect/>
          </a:stretch>
        </p:blipFill>
        <p:spPr bwMode="auto">
          <a:xfrm>
            <a:off x="4140200" y="765175"/>
            <a:ext cx="4176713" cy="2951163"/>
          </a:xfrm>
          <a:prstGeom prst="rect">
            <a:avLst/>
          </a:prstGeom>
          <a:noFill/>
          <a:ln w="9525">
            <a:noFill/>
            <a:miter lim="800000"/>
            <a:headEnd/>
            <a:tailEnd/>
          </a:ln>
        </p:spPr>
      </p:pic>
      <p:pic>
        <p:nvPicPr>
          <p:cNvPr id="4" name="Picture 11"/>
          <p:cNvPicPr>
            <a:picLocks noChangeAspect="1" noChangeArrowheads="1"/>
          </p:cNvPicPr>
          <p:nvPr/>
        </p:nvPicPr>
        <p:blipFill>
          <a:blip r:embed="rId3"/>
          <a:srcRect/>
          <a:stretch>
            <a:fillRect/>
          </a:stretch>
        </p:blipFill>
        <p:spPr bwMode="auto">
          <a:xfrm>
            <a:off x="468313" y="842278"/>
            <a:ext cx="3167062" cy="2101850"/>
          </a:xfrm>
          <a:prstGeom prst="rect">
            <a:avLst/>
          </a:prstGeom>
          <a:noFill/>
          <a:ln w="9525">
            <a:noFill/>
            <a:miter lim="800000"/>
            <a:headEnd/>
            <a:tailEnd/>
          </a:ln>
        </p:spPr>
      </p:pic>
    </p:spTree>
    <p:extLst>
      <p:ext uri="{BB962C8B-B14F-4D97-AF65-F5344CB8AC3E}">
        <p14:creationId xmlns:p14="http://schemas.microsoft.com/office/powerpoint/2010/main" val="39552980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1"/>
          <p:cNvPicPr>
            <a:picLocks noChangeAspect="1" noChangeArrowheads="1"/>
          </p:cNvPicPr>
          <p:nvPr/>
        </p:nvPicPr>
        <p:blipFill>
          <a:blip r:embed="rId2"/>
          <a:srcRect/>
          <a:stretch>
            <a:fillRect/>
          </a:stretch>
        </p:blipFill>
        <p:spPr bwMode="auto">
          <a:xfrm>
            <a:off x="1835150" y="1550705"/>
            <a:ext cx="5616575" cy="4302125"/>
          </a:xfrm>
          <a:prstGeom prst="rect">
            <a:avLst/>
          </a:prstGeom>
          <a:noFill/>
          <a:ln w="9525">
            <a:noFill/>
            <a:miter lim="800000"/>
            <a:headEnd/>
            <a:tailEnd/>
          </a:ln>
        </p:spPr>
      </p:pic>
      <p:sp>
        <p:nvSpPr>
          <p:cNvPr id="3" name="Text Box 10"/>
          <p:cNvSpPr txBox="1">
            <a:spLocks noChangeArrowheads="1"/>
          </p:cNvSpPr>
          <p:nvPr/>
        </p:nvSpPr>
        <p:spPr bwMode="auto">
          <a:xfrm>
            <a:off x="250825" y="479143"/>
            <a:ext cx="8281988" cy="621708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MX" sz="2000" b="1" i="1">
                <a:latin typeface="Times New Roman" pitchFamily="18" charset="0"/>
                <a:cs typeface="Times New Roman" pitchFamily="18" charset="0"/>
              </a:rPr>
              <a:t>Implantación:</a:t>
            </a:r>
            <a:endParaRPr lang="es-MX" sz="2000" b="1">
              <a:latin typeface="Times New Roman" pitchFamily="18" charset="0"/>
              <a:cs typeface="Times New Roman" pitchFamily="18" charset="0"/>
            </a:endParaRPr>
          </a:p>
          <a:p>
            <a:pPr>
              <a:defRPr/>
            </a:pPr>
            <a:r>
              <a:rPr lang="es-MX" b="1">
                <a:latin typeface="Times New Roman" pitchFamily="18" charset="0"/>
                <a:cs typeface="Times New Roman" pitchFamily="18" charset="0"/>
              </a:rPr>
              <a:t>Acciones dirigidas a fomentar la utilización y aplicación de las recomendaciones de las GPC, dirigidas a mejorar la prestación de los servicios de salud con calidad técnica y seguridad para el paciente.</a:t>
            </a: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Fomentar el uso y aplicación de las GPC en los establecimientos médicos del Sector Salud.</a:t>
            </a: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Promover la adhesión progresiva del personal de salud a esta estrategia de calidad.</a:t>
            </a: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Promover la aplicación de las guías para resolver problemas de salud de acuerdo a las prioridades de cada unidad de salud (costo, morbi-mortalidad, sobrevida y prevalencia).</a:t>
            </a:r>
          </a:p>
          <a:p>
            <a:pPr>
              <a:defRPr/>
            </a:pPr>
            <a:endParaRPr lang="es-MX" b="1">
              <a:latin typeface="Times New Roman" pitchFamily="18" charset="0"/>
              <a:cs typeface="Times New Roman" pitchFamily="18" charset="0"/>
            </a:endParaRPr>
          </a:p>
          <a:p>
            <a:pPr>
              <a:defRPr/>
            </a:pPr>
            <a:r>
              <a:rPr lang="es-MX" b="1">
                <a:latin typeface="Times New Roman" pitchFamily="18" charset="0"/>
                <a:cs typeface="Times New Roman" pitchFamily="18" charset="0"/>
              </a:rPr>
              <a:t>Incentivar el conocimiento y utilización de las guías en los programas institucionales de reconocimientos y estímulos.</a:t>
            </a:r>
          </a:p>
          <a:p>
            <a:pPr>
              <a:defRPr/>
            </a:pPr>
            <a:r>
              <a:rPr lang="es-MX" b="1">
                <a:latin typeface="Times New Roman" pitchFamily="18" charset="0"/>
                <a:cs typeface="Times New Roman" pitchFamily="18" charset="0"/>
              </a:rPr>
              <a:t>Fomentar el uso de las guías como documentos de consulta en la solución de los problemas analizados por el Comité de Calidad y Seguridad del Paciente o Comité similar según la designación de la institución y otros subcomités médicos.</a:t>
            </a:r>
          </a:p>
          <a:p>
            <a:pPr>
              <a:defRPr/>
            </a:pPr>
            <a:r>
              <a:rPr lang="es-MX" b="1">
                <a:latin typeface="Times New Roman" pitchFamily="18" charset="0"/>
                <a:cs typeface="Times New Roman" pitchFamily="18" charset="0"/>
              </a:rPr>
              <a:t>Identificar los elementos facilitadores y las barreras que limitan la adhesión a esta estrategia de salud, mediante el análisis de un diagnóstico situacional, en las unidades médicas del Sistema Nacional de Salud.</a:t>
            </a:r>
            <a:endParaRPr lang="es-ES" b="1">
              <a:latin typeface="Times New Roman" pitchFamily="18" charset="0"/>
              <a:cs typeface="Times New Roman" pitchFamily="18" charset="0"/>
            </a:endParaRPr>
          </a:p>
        </p:txBody>
      </p:sp>
    </p:spTree>
    <p:extLst>
      <p:ext uri="{BB962C8B-B14F-4D97-AF65-F5344CB8AC3E}">
        <p14:creationId xmlns:p14="http://schemas.microsoft.com/office/powerpoint/2010/main" val="3993272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771775" y="4242474"/>
            <a:ext cx="3455988" cy="2371725"/>
          </a:xfrm>
          <a:prstGeom prst="rect">
            <a:avLst/>
          </a:prstGeom>
          <a:noFill/>
          <a:ln w="9525">
            <a:noFill/>
            <a:miter lim="800000"/>
            <a:headEnd/>
            <a:tailEnd/>
          </a:ln>
        </p:spPr>
      </p:pic>
      <p:sp>
        <p:nvSpPr>
          <p:cNvPr id="3" name="Text Box 3"/>
          <p:cNvSpPr txBox="1">
            <a:spLocks noChangeArrowheads="1"/>
          </p:cNvSpPr>
          <p:nvPr/>
        </p:nvSpPr>
        <p:spPr bwMode="auto">
          <a:xfrm>
            <a:off x="250825" y="575413"/>
            <a:ext cx="8281988" cy="4278094"/>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MX" sz="2000" b="1" i="1" dirty="0">
                <a:latin typeface="Times New Roman" pitchFamily="18" charset="0"/>
                <a:cs typeface="Times New Roman" pitchFamily="18" charset="0"/>
              </a:rPr>
              <a:t>Implantación:</a:t>
            </a:r>
            <a:endParaRPr lang="es-MX" sz="2000" b="1" dirty="0">
              <a:latin typeface="Times New Roman" pitchFamily="18" charset="0"/>
              <a:cs typeface="Times New Roman" pitchFamily="18" charset="0"/>
            </a:endParaRPr>
          </a:p>
          <a:p>
            <a:pPr>
              <a:defRPr/>
            </a:pPr>
            <a:endParaRPr lang="es-MX" b="1" dirty="0">
              <a:latin typeface="Times New Roman" pitchFamily="18" charset="0"/>
              <a:cs typeface="Times New Roman" pitchFamily="18" charset="0"/>
            </a:endParaRPr>
          </a:p>
          <a:p>
            <a:pPr>
              <a:defRPr/>
            </a:pPr>
            <a:r>
              <a:rPr lang="es-MX" b="1" dirty="0">
                <a:latin typeface="Times New Roman" pitchFamily="18" charset="0"/>
                <a:cs typeface="Times New Roman" pitchFamily="18" charset="0"/>
              </a:rPr>
              <a:t>Acciones dirigidas a fomentar la utilización y aplicación de las recomendaciones de las GPC, dirigidas a mejorar la prestación de los servicios de salud con calidad técnica y seguridad para el paciente.</a:t>
            </a:r>
          </a:p>
          <a:p>
            <a:pPr>
              <a:defRPr/>
            </a:pPr>
            <a:endParaRPr lang="es-MX" b="1" dirty="0">
              <a:latin typeface="Times New Roman" pitchFamily="18" charset="0"/>
              <a:cs typeface="Times New Roman" pitchFamily="18" charset="0"/>
            </a:endParaRPr>
          </a:p>
          <a:p>
            <a:pPr>
              <a:defRPr/>
            </a:pPr>
            <a:r>
              <a:rPr lang="es-MX" b="1" dirty="0">
                <a:latin typeface="Times New Roman" pitchFamily="18" charset="0"/>
                <a:cs typeface="Times New Roman" pitchFamily="18" charset="0"/>
              </a:rPr>
              <a:t>Fomentar el uso y aplicación de las GPC en los establecimientos médicos del Sector Salud.</a:t>
            </a:r>
          </a:p>
          <a:p>
            <a:pPr>
              <a:defRPr/>
            </a:pPr>
            <a:endParaRPr lang="es-MX" b="1" dirty="0">
              <a:latin typeface="Times New Roman" pitchFamily="18" charset="0"/>
              <a:cs typeface="Times New Roman" pitchFamily="18" charset="0"/>
            </a:endParaRPr>
          </a:p>
          <a:p>
            <a:pPr>
              <a:defRPr/>
            </a:pPr>
            <a:r>
              <a:rPr lang="es-MX" b="1" dirty="0">
                <a:latin typeface="Times New Roman" pitchFamily="18" charset="0"/>
                <a:cs typeface="Times New Roman" pitchFamily="18" charset="0"/>
              </a:rPr>
              <a:t>Promover la adhesión progresiva del personal de salud a esta estrategia de calidad.</a:t>
            </a:r>
          </a:p>
          <a:p>
            <a:pPr>
              <a:defRPr/>
            </a:pPr>
            <a:endParaRPr lang="es-MX" b="1" dirty="0">
              <a:latin typeface="Times New Roman" pitchFamily="18" charset="0"/>
              <a:cs typeface="Times New Roman" pitchFamily="18" charset="0"/>
            </a:endParaRPr>
          </a:p>
          <a:p>
            <a:pPr>
              <a:defRPr/>
            </a:pPr>
            <a:r>
              <a:rPr lang="es-MX" b="1" dirty="0">
                <a:latin typeface="Times New Roman" pitchFamily="18" charset="0"/>
                <a:cs typeface="Times New Roman" pitchFamily="18" charset="0"/>
              </a:rPr>
              <a:t>Promover la aplicación de las guías para resolver problemas de salud de acuerdo a las prioridades de cada unidad de salud (costo, </a:t>
            </a:r>
            <a:r>
              <a:rPr lang="es-MX" b="1" dirty="0" err="1">
                <a:latin typeface="Times New Roman" pitchFamily="18" charset="0"/>
                <a:cs typeface="Times New Roman" pitchFamily="18" charset="0"/>
              </a:rPr>
              <a:t>morbi</a:t>
            </a:r>
            <a:r>
              <a:rPr lang="es-MX" b="1" dirty="0">
                <a:latin typeface="Times New Roman" pitchFamily="18" charset="0"/>
                <a:cs typeface="Times New Roman" pitchFamily="18" charset="0"/>
              </a:rPr>
              <a:t>-mortalidad, sobrevida y prevalencia).</a:t>
            </a:r>
          </a:p>
          <a:p>
            <a:pPr>
              <a:defRPr/>
            </a:pPr>
            <a:endParaRPr lang="es-MX" b="1" dirty="0">
              <a:latin typeface="Times New Roman" pitchFamily="18" charset="0"/>
              <a:cs typeface="Times New Roman" pitchFamily="18" charset="0"/>
            </a:endParaRPr>
          </a:p>
        </p:txBody>
      </p:sp>
    </p:spTree>
    <p:extLst>
      <p:ext uri="{BB962C8B-B14F-4D97-AF65-F5344CB8AC3E}">
        <p14:creationId xmlns:p14="http://schemas.microsoft.com/office/powerpoint/2010/main" val="4192101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medicos"/>
          <p:cNvPicPr>
            <a:picLocks noChangeAspect="1" noChangeArrowheads="1"/>
          </p:cNvPicPr>
          <p:nvPr/>
        </p:nvPicPr>
        <p:blipFill>
          <a:blip r:embed="rId2"/>
          <a:srcRect/>
          <a:stretch>
            <a:fillRect/>
          </a:stretch>
        </p:blipFill>
        <p:spPr bwMode="auto">
          <a:xfrm>
            <a:off x="2843213" y="4386893"/>
            <a:ext cx="2854325" cy="2181225"/>
          </a:xfrm>
          <a:prstGeom prst="rect">
            <a:avLst/>
          </a:prstGeom>
          <a:noFill/>
          <a:ln w="57150">
            <a:solidFill>
              <a:srgbClr val="000000"/>
            </a:solidFill>
            <a:miter lim="800000"/>
            <a:headEnd/>
            <a:tailEnd/>
          </a:ln>
        </p:spPr>
      </p:pic>
      <p:sp>
        <p:nvSpPr>
          <p:cNvPr id="6" name="5 Rectángulo"/>
          <p:cNvSpPr/>
          <p:nvPr/>
        </p:nvSpPr>
        <p:spPr>
          <a:xfrm>
            <a:off x="495197" y="626395"/>
            <a:ext cx="4515980" cy="461665"/>
          </a:xfrm>
          <a:prstGeom prst="rect">
            <a:avLst/>
          </a:prstGeom>
        </p:spPr>
        <p:txBody>
          <a:bodyPr wrap="none">
            <a:spAutoFit/>
          </a:bodyPr>
          <a:lstStyle/>
          <a:p>
            <a:pPr>
              <a:spcBef>
                <a:spcPct val="50000"/>
              </a:spcBef>
              <a:buClr>
                <a:srgbClr val="000000"/>
              </a:buClr>
              <a:buSzPct val="100000"/>
              <a:buFont typeface="Times New Roman" pitchFamily="18" charset="0"/>
              <a:buNone/>
            </a:pPr>
            <a:r>
              <a:rPr lang="es-ES" sz="2400" b="1" i="1" dirty="0" smtClean="0">
                <a:latin typeface="Times New Roman" pitchFamily="18" charset="0"/>
                <a:cs typeface="Times New Roman" pitchFamily="18" charset="0"/>
              </a:rPr>
              <a:t>Las Guías de Práctica Clínica . . . </a:t>
            </a:r>
            <a:endParaRPr lang="es-ES" sz="2400" b="1" i="1" dirty="0">
              <a:latin typeface="Times New Roman" pitchFamily="18" charset="0"/>
              <a:cs typeface="Times New Roman" pitchFamily="18" charset="0"/>
            </a:endParaRPr>
          </a:p>
        </p:txBody>
      </p:sp>
      <p:sp>
        <p:nvSpPr>
          <p:cNvPr id="7" name="6 Rectángulo redondeado"/>
          <p:cNvSpPr/>
          <p:nvPr/>
        </p:nvSpPr>
        <p:spPr>
          <a:xfrm>
            <a:off x="3242740" y="1095935"/>
            <a:ext cx="5137171" cy="2987550"/>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nSpc>
                <a:spcPct val="90000"/>
              </a:lnSpc>
              <a:buFontTx/>
              <a:buChar char="•"/>
            </a:pPr>
            <a:r>
              <a:rPr lang="es-ES" sz="2400" b="1" dirty="0" smtClean="0">
                <a:solidFill>
                  <a:schemeClr val="tx1"/>
                </a:solidFill>
                <a:latin typeface="Times New Roman" pitchFamily="18" charset="0"/>
                <a:cs typeface="Times New Roman" pitchFamily="18" charset="0"/>
              </a:rPr>
              <a:t>Textos de libros</a:t>
            </a:r>
          </a:p>
          <a:p>
            <a:pPr>
              <a:lnSpc>
                <a:spcPct val="90000"/>
              </a:lnSpc>
            </a:pPr>
            <a:endParaRPr lang="es-ES" sz="2400" b="1" dirty="0" smtClean="0">
              <a:solidFill>
                <a:schemeClr val="tx1"/>
              </a:solidFill>
              <a:latin typeface="Times New Roman" pitchFamily="18" charset="0"/>
              <a:cs typeface="Times New Roman" pitchFamily="18" charset="0"/>
            </a:endParaRPr>
          </a:p>
          <a:p>
            <a:pPr>
              <a:lnSpc>
                <a:spcPct val="90000"/>
              </a:lnSpc>
              <a:buFontTx/>
              <a:buChar char="•"/>
            </a:pPr>
            <a:r>
              <a:rPr lang="es-ES" sz="2400" b="1" dirty="0" smtClean="0">
                <a:solidFill>
                  <a:schemeClr val="tx1"/>
                </a:solidFill>
                <a:latin typeface="Times New Roman" pitchFamily="18" charset="0"/>
                <a:cs typeface="Times New Roman" pitchFamily="18" charset="0"/>
              </a:rPr>
              <a:t>     Fichas bibliográficas</a:t>
            </a:r>
          </a:p>
          <a:p>
            <a:pPr>
              <a:lnSpc>
                <a:spcPct val="90000"/>
              </a:lnSpc>
              <a:buFontTx/>
              <a:buChar char="•"/>
            </a:pPr>
            <a:endParaRPr lang="es-MX" sz="2400" b="1" dirty="0" smtClean="0">
              <a:solidFill>
                <a:schemeClr val="tx1"/>
              </a:solidFill>
              <a:latin typeface="Times New Roman" pitchFamily="18" charset="0"/>
              <a:cs typeface="Times New Roman" pitchFamily="18" charset="0"/>
            </a:endParaRPr>
          </a:p>
          <a:p>
            <a:pPr>
              <a:lnSpc>
                <a:spcPct val="90000"/>
              </a:lnSpc>
              <a:buFontTx/>
              <a:buChar char="•"/>
            </a:pPr>
            <a:r>
              <a:rPr lang="es-MX" sz="2400" b="1" dirty="0" smtClean="0">
                <a:solidFill>
                  <a:schemeClr val="tx1"/>
                </a:solidFill>
                <a:latin typeface="Times New Roman" pitchFamily="18" charset="0"/>
                <a:cs typeface="Times New Roman" pitchFamily="18" charset="0"/>
              </a:rPr>
              <a:t>     Procedimientos técnicos</a:t>
            </a:r>
            <a:endParaRPr lang="es-ES" sz="2400" b="1" dirty="0" smtClean="0">
              <a:solidFill>
                <a:schemeClr val="tx1"/>
              </a:solidFill>
              <a:latin typeface="Times New Roman" pitchFamily="18" charset="0"/>
              <a:cs typeface="Times New Roman" pitchFamily="18" charset="0"/>
            </a:endParaRPr>
          </a:p>
          <a:p>
            <a:pPr>
              <a:lnSpc>
                <a:spcPct val="90000"/>
              </a:lnSpc>
              <a:buFontTx/>
              <a:buChar char="•"/>
            </a:pPr>
            <a:endParaRPr lang="es-ES" sz="2400" b="1" dirty="0" smtClean="0">
              <a:solidFill>
                <a:schemeClr val="tx1"/>
              </a:solidFill>
              <a:latin typeface="Times New Roman" pitchFamily="18" charset="0"/>
              <a:cs typeface="Times New Roman" pitchFamily="18" charset="0"/>
            </a:endParaRPr>
          </a:p>
          <a:p>
            <a:pPr>
              <a:lnSpc>
                <a:spcPct val="90000"/>
              </a:lnSpc>
              <a:buFontTx/>
              <a:buChar char="•"/>
            </a:pPr>
            <a:r>
              <a:rPr lang="es-MX" sz="2400" b="1" dirty="0" smtClean="0">
                <a:solidFill>
                  <a:schemeClr val="tx1"/>
                </a:solidFill>
                <a:latin typeface="Times New Roman" pitchFamily="18" charset="0"/>
                <a:cs typeface="Times New Roman" pitchFamily="18" charset="0"/>
              </a:rPr>
              <a:t>     Normas oficiales mexicanas </a:t>
            </a:r>
            <a:endParaRPr lang="es-ES" sz="2400" b="1" dirty="0" smtClean="0">
              <a:solidFill>
                <a:schemeClr val="tx1"/>
              </a:solidFill>
              <a:latin typeface="Times New Roman" pitchFamily="18" charset="0"/>
              <a:cs typeface="Times New Roman" pitchFamily="18" charset="0"/>
            </a:endParaRPr>
          </a:p>
          <a:p>
            <a:pPr algn="ctr"/>
            <a:endParaRPr lang="es-MX" sz="2400" dirty="0">
              <a:solidFill>
                <a:schemeClr val="tx1"/>
              </a:solidFill>
              <a:latin typeface="Times New Roman" pitchFamily="18" charset="0"/>
              <a:cs typeface="Times New Roman" pitchFamily="18" charset="0"/>
            </a:endParaRPr>
          </a:p>
        </p:txBody>
      </p:sp>
      <p:sp>
        <p:nvSpPr>
          <p:cNvPr id="8" name="7 Rectángulo redondeado"/>
          <p:cNvSpPr/>
          <p:nvPr/>
        </p:nvSpPr>
        <p:spPr>
          <a:xfrm>
            <a:off x="495197" y="1929008"/>
            <a:ext cx="1984956" cy="660702"/>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MX" b="1" u="sng" dirty="0" smtClean="0">
                <a:solidFill>
                  <a:srgbClr val="0000FF"/>
                </a:solidFill>
                <a:latin typeface="Times New Roman" pitchFamily="18" charset="0"/>
                <a:cs typeface="Times New Roman" pitchFamily="18" charset="0"/>
              </a:rPr>
              <a:t>NO SON</a:t>
            </a:r>
            <a:r>
              <a:rPr lang="es-MX" b="1" dirty="0" smtClean="0">
                <a:solidFill>
                  <a:srgbClr val="0000FF"/>
                </a:solidFill>
                <a:latin typeface="Times New Roman" pitchFamily="18" charset="0"/>
                <a:cs typeface="Times New Roman" pitchFamily="18" charset="0"/>
              </a:rPr>
              <a:t>:</a:t>
            </a:r>
            <a:endParaRPr lang="es-ES" b="1" dirty="0" smtClean="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475808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2"/>
          <a:srcRect/>
          <a:stretch>
            <a:fillRect/>
          </a:stretch>
        </p:blipFill>
        <p:spPr bwMode="auto">
          <a:xfrm>
            <a:off x="2484438" y="4367719"/>
            <a:ext cx="3671887" cy="2462212"/>
          </a:xfrm>
          <a:prstGeom prst="rect">
            <a:avLst/>
          </a:prstGeom>
          <a:noFill/>
          <a:ln w="9525">
            <a:noFill/>
            <a:miter lim="800000"/>
            <a:headEnd/>
            <a:tailEnd/>
          </a:ln>
        </p:spPr>
      </p:pic>
      <p:sp>
        <p:nvSpPr>
          <p:cNvPr id="3" name="Text Box 9"/>
          <p:cNvSpPr txBox="1">
            <a:spLocks noChangeArrowheads="1"/>
          </p:cNvSpPr>
          <p:nvPr/>
        </p:nvSpPr>
        <p:spPr bwMode="auto">
          <a:xfrm>
            <a:off x="250825" y="695831"/>
            <a:ext cx="8424863" cy="383181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a:defRPr/>
            </a:pPr>
            <a:r>
              <a:rPr lang="es-MX" b="1" i="1" dirty="0">
                <a:latin typeface="Times New Roman" pitchFamily="18" charset="0"/>
                <a:cs typeface="Times New Roman" pitchFamily="18" charset="0"/>
              </a:rPr>
              <a:t>Implantación:</a:t>
            </a:r>
            <a:endParaRPr lang="es-MX" b="1" dirty="0">
              <a:latin typeface="Times New Roman" pitchFamily="18" charset="0"/>
              <a:cs typeface="Times New Roman" pitchFamily="18" charset="0"/>
            </a:endParaRPr>
          </a:p>
          <a:p>
            <a:pPr algn="just">
              <a:defRPr/>
            </a:pPr>
            <a:endParaRPr lang="es-MX" b="1" dirty="0">
              <a:latin typeface="Times New Roman" pitchFamily="18" charset="0"/>
              <a:cs typeface="Times New Roman" pitchFamily="18" charset="0"/>
            </a:endParaRPr>
          </a:p>
          <a:p>
            <a:pPr algn="just">
              <a:defRPr/>
            </a:pPr>
            <a:r>
              <a:rPr lang="es-MX" b="1" dirty="0">
                <a:latin typeface="Times New Roman" pitchFamily="18" charset="0"/>
                <a:cs typeface="Times New Roman" pitchFamily="18" charset="0"/>
              </a:rPr>
              <a:t>Incentivar el conocimiento y utilización de las guías en los programas institucionales de reconocimientos y estímulos.</a:t>
            </a:r>
          </a:p>
          <a:p>
            <a:pPr algn="just">
              <a:defRPr/>
            </a:pPr>
            <a:endParaRPr lang="es-MX" b="1" dirty="0">
              <a:latin typeface="Times New Roman" pitchFamily="18" charset="0"/>
              <a:cs typeface="Times New Roman" pitchFamily="18" charset="0"/>
            </a:endParaRPr>
          </a:p>
          <a:p>
            <a:pPr algn="just">
              <a:defRPr/>
            </a:pPr>
            <a:r>
              <a:rPr lang="es-MX" b="1" dirty="0">
                <a:latin typeface="Times New Roman" pitchFamily="18" charset="0"/>
                <a:cs typeface="Times New Roman" pitchFamily="18" charset="0"/>
              </a:rPr>
              <a:t>Fomentar el uso de las guías como documentos de consulta en la solución de los problemas analizados por el Comité de Calidad y Seguridad del Paciente o Comité similar según la designación de la institución y otros subcomités médicos.</a:t>
            </a:r>
          </a:p>
          <a:p>
            <a:pPr algn="just">
              <a:defRPr/>
            </a:pPr>
            <a:endParaRPr lang="es-MX" b="1" dirty="0">
              <a:latin typeface="Times New Roman" pitchFamily="18" charset="0"/>
              <a:cs typeface="Times New Roman" pitchFamily="18" charset="0"/>
            </a:endParaRPr>
          </a:p>
          <a:p>
            <a:pPr algn="just">
              <a:defRPr/>
            </a:pPr>
            <a:r>
              <a:rPr lang="es-MX" b="1" dirty="0">
                <a:latin typeface="Times New Roman" pitchFamily="18" charset="0"/>
                <a:cs typeface="Times New Roman" pitchFamily="18" charset="0"/>
              </a:rPr>
              <a:t>Identificar los elementos facilitadores y las barreras que limitan la adhesión a esta estrategia de salud, mediante el análisis de un diagnóstico situacional, en las unidades médicas del Sistema Nacional de Salud.</a:t>
            </a:r>
            <a:endParaRPr lang="es-ES" b="1" dirty="0">
              <a:latin typeface="Times New Roman" pitchFamily="18" charset="0"/>
              <a:cs typeface="Times New Roman" pitchFamily="18" charset="0"/>
            </a:endParaRPr>
          </a:p>
          <a:p>
            <a:pPr algn="just">
              <a:spcBef>
                <a:spcPct val="50000"/>
              </a:spcBef>
              <a:defRPr/>
            </a:pPr>
            <a:endParaRPr lang="es-ES" b="1" dirty="0">
              <a:latin typeface="Times New Roman" pitchFamily="18" charset="0"/>
              <a:cs typeface="Times New Roman" pitchFamily="18" charset="0"/>
            </a:endParaRPr>
          </a:p>
        </p:txBody>
      </p:sp>
    </p:spTree>
    <p:extLst>
      <p:ext uri="{BB962C8B-B14F-4D97-AF65-F5344CB8AC3E}">
        <p14:creationId xmlns:p14="http://schemas.microsoft.com/office/powerpoint/2010/main" val="180636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foto4"/>
          <p:cNvPicPr>
            <a:picLocks noChangeAspect="1" noChangeArrowheads="1"/>
          </p:cNvPicPr>
          <p:nvPr/>
        </p:nvPicPr>
        <p:blipFill>
          <a:blip r:embed="rId2"/>
          <a:srcRect/>
          <a:stretch>
            <a:fillRect/>
          </a:stretch>
        </p:blipFill>
        <p:spPr bwMode="auto">
          <a:xfrm>
            <a:off x="2916238" y="3213100"/>
            <a:ext cx="2733675" cy="3644900"/>
          </a:xfrm>
          <a:prstGeom prst="rect">
            <a:avLst/>
          </a:prstGeom>
          <a:noFill/>
          <a:ln w="9525">
            <a:noFill/>
            <a:miter lim="800000"/>
            <a:headEnd/>
            <a:tailEnd/>
          </a:ln>
        </p:spPr>
      </p:pic>
      <p:pic>
        <p:nvPicPr>
          <p:cNvPr id="3" name="Picture 8" descr="foto7"/>
          <p:cNvPicPr>
            <a:picLocks noChangeAspect="1" noChangeArrowheads="1"/>
          </p:cNvPicPr>
          <p:nvPr/>
        </p:nvPicPr>
        <p:blipFill>
          <a:blip r:embed="rId3"/>
          <a:srcRect/>
          <a:stretch>
            <a:fillRect/>
          </a:stretch>
        </p:blipFill>
        <p:spPr bwMode="auto">
          <a:xfrm>
            <a:off x="5867400" y="260350"/>
            <a:ext cx="2952750" cy="2214563"/>
          </a:xfrm>
          <a:prstGeom prst="rect">
            <a:avLst/>
          </a:prstGeom>
          <a:noFill/>
          <a:ln w="9525">
            <a:noFill/>
            <a:miter lim="800000"/>
            <a:headEnd/>
            <a:tailEnd/>
          </a:ln>
        </p:spPr>
      </p:pic>
      <p:sp>
        <p:nvSpPr>
          <p:cNvPr id="4" name="Text Box 4"/>
          <p:cNvSpPr txBox="1">
            <a:spLocks noChangeArrowheads="1"/>
          </p:cNvSpPr>
          <p:nvPr/>
        </p:nvSpPr>
        <p:spPr bwMode="auto">
          <a:xfrm>
            <a:off x="323850" y="571369"/>
            <a:ext cx="7991475" cy="3724096"/>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a:defRPr/>
            </a:pPr>
            <a:r>
              <a:rPr lang="es-MX" sz="2000" b="1" i="1" dirty="0">
                <a:latin typeface="Times New Roman" pitchFamily="18" charset="0"/>
                <a:cs typeface="Times New Roman" pitchFamily="18" charset="0"/>
              </a:rPr>
              <a:t>Seguimiento:</a:t>
            </a:r>
            <a:endParaRPr lang="es-MX" sz="2000" b="1" dirty="0">
              <a:latin typeface="Times New Roman" pitchFamily="18" charset="0"/>
              <a:cs typeface="Times New Roman" pitchFamily="18" charset="0"/>
            </a:endParaRPr>
          </a:p>
          <a:p>
            <a:pPr algn="just">
              <a:defRPr/>
            </a:pPr>
            <a:endParaRPr lang="es-MX" b="1" dirty="0">
              <a:latin typeface="Times New Roman" pitchFamily="18" charset="0"/>
              <a:cs typeface="Times New Roman" pitchFamily="18" charset="0"/>
            </a:endParaRPr>
          </a:p>
          <a:p>
            <a:pPr algn="just">
              <a:defRPr/>
            </a:pPr>
            <a:endParaRPr lang="es-MX" b="1" dirty="0">
              <a:latin typeface="Times New Roman" pitchFamily="18" charset="0"/>
              <a:cs typeface="Times New Roman" pitchFamily="18" charset="0"/>
            </a:endParaRPr>
          </a:p>
          <a:p>
            <a:pPr algn="just">
              <a:defRPr/>
            </a:pPr>
            <a:r>
              <a:rPr lang="es-MX" b="1" dirty="0">
                <a:latin typeface="Times New Roman" pitchFamily="18" charset="0"/>
                <a:cs typeface="Times New Roman" pitchFamily="18" charset="0"/>
              </a:rPr>
              <a:t>Acciones previstas para medir el impacto de                                                                   las guías en la toma de decisiones.</a:t>
            </a:r>
          </a:p>
          <a:p>
            <a:pPr algn="just">
              <a:defRPr/>
            </a:pPr>
            <a:r>
              <a:rPr lang="es-MX" b="1" dirty="0">
                <a:latin typeface="Times New Roman" pitchFamily="18" charset="0"/>
                <a:cs typeface="Times New Roman" pitchFamily="18" charset="0"/>
              </a:rPr>
              <a:t>    </a:t>
            </a:r>
          </a:p>
          <a:p>
            <a:pPr algn="just">
              <a:defRPr/>
            </a:pPr>
            <a:r>
              <a:rPr lang="es-MX" b="1" dirty="0">
                <a:latin typeface="Times New Roman" pitchFamily="18" charset="0"/>
                <a:cs typeface="Times New Roman" pitchFamily="18" charset="0"/>
              </a:rPr>
              <a:t>La implantación de las GPC debe evaluarse con el fin de determinar en forma objetiva si las recomendaciones de las mismas han sido seguidas en los términos planteados, o si se deben realizar intervenciones para mejorar su cumplimiento.</a:t>
            </a:r>
          </a:p>
          <a:p>
            <a:pPr algn="just">
              <a:defRPr/>
            </a:pPr>
            <a:endParaRPr lang="es-MX" b="1" dirty="0">
              <a:latin typeface="Times New Roman" pitchFamily="18" charset="0"/>
              <a:cs typeface="Times New Roman" pitchFamily="18" charset="0"/>
            </a:endParaRPr>
          </a:p>
          <a:p>
            <a:pPr algn="just">
              <a:defRPr/>
            </a:pPr>
            <a:r>
              <a:rPr lang="es-MX" b="1" dirty="0">
                <a:latin typeface="Times New Roman" pitchFamily="18" charset="0"/>
                <a:cs typeface="Times New Roman" pitchFamily="18" charset="0"/>
              </a:rPr>
              <a:t>El seguimiento al cumplimiento de las guías clínicas debe ser evaluado a través de métodos cuantitativos, ya sea internamente, por medio de auditorías o programas de supervisión, o externamente, a través de sistemas de </a:t>
            </a:r>
            <a:endParaRPr lang="es-ES" b="1" dirty="0">
              <a:latin typeface="Times New Roman" pitchFamily="18" charset="0"/>
              <a:cs typeface="Times New Roman" pitchFamily="18" charset="0"/>
            </a:endParaRPr>
          </a:p>
        </p:txBody>
      </p:sp>
    </p:spTree>
    <p:extLst>
      <p:ext uri="{BB962C8B-B14F-4D97-AF65-F5344CB8AC3E}">
        <p14:creationId xmlns:p14="http://schemas.microsoft.com/office/powerpoint/2010/main" val="838458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0" y="617060"/>
            <a:ext cx="6192838" cy="61341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ES" b="1" i="1" dirty="0">
                <a:latin typeface="Times New Roman" pitchFamily="18" charset="0"/>
                <a:cs typeface="Times New Roman" pitchFamily="18" charset="0"/>
              </a:rPr>
              <a:t>Usos y aplicación de las Guías de Práctica Clínica</a:t>
            </a:r>
          </a:p>
          <a:p>
            <a:pP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Por definición se ofrece a cada paciente                           la mejor alternativa de atención</a:t>
            </a:r>
          </a:p>
          <a:p>
            <a:pPr>
              <a:buFontTx/>
              <a:buChar cha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Se disminuye la variabilidad</a:t>
            </a:r>
          </a:p>
          <a:p>
            <a:pPr>
              <a:buFontTx/>
              <a:buChar cha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Se reduce la brecha entre la generación del             conocimiento y su aplicación en la práctica clínica</a:t>
            </a:r>
          </a:p>
          <a:p>
            <a:pPr>
              <a:buFontTx/>
              <a:buChar cha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Propicia la práctica reflexiva</a:t>
            </a:r>
          </a:p>
          <a:p>
            <a:pPr>
              <a:buFontTx/>
              <a:buChar cha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Ayuda a adquirir la capacidad de discernir la                   información científica de la promocional</a:t>
            </a:r>
          </a:p>
          <a:p>
            <a:pPr>
              <a:buFontTx/>
              <a:buChar cha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Favorece el establecimiento de un sistema propio de educación continua</a:t>
            </a:r>
          </a:p>
          <a:p>
            <a:pPr>
              <a:buFontTx/>
              <a:buChar cha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Vincula la atención médica, la educación y la investigación</a:t>
            </a:r>
          </a:p>
          <a:p>
            <a:pPr>
              <a:buFontTx/>
              <a:buChar char="•"/>
              <a:defRPr/>
            </a:pPr>
            <a:endParaRPr lang="es-ES" b="1" dirty="0">
              <a:latin typeface="Times New Roman" pitchFamily="18" charset="0"/>
              <a:cs typeface="Times New Roman" pitchFamily="18" charset="0"/>
            </a:endParaRPr>
          </a:p>
          <a:p>
            <a:pPr>
              <a:buFontTx/>
              <a:buChar char="•"/>
              <a:defRPr/>
            </a:pPr>
            <a:r>
              <a:rPr lang="es-ES" b="1" dirty="0">
                <a:latin typeface="Times New Roman" pitchFamily="18" charset="0"/>
                <a:cs typeface="Times New Roman" pitchFamily="18" charset="0"/>
              </a:rPr>
              <a:t>Mejora la apreciación del valor de la mejor alternativa</a:t>
            </a:r>
          </a:p>
        </p:txBody>
      </p:sp>
      <p:pic>
        <p:nvPicPr>
          <p:cNvPr id="3" name="Picture 5"/>
          <p:cNvPicPr>
            <a:picLocks noChangeAspect="1" noChangeArrowheads="1"/>
          </p:cNvPicPr>
          <p:nvPr/>
        </p:nvPicPr>
        <p:blipFill>
          <a:blip r:embed="rId2"/>
          <a:srcRect/>
          <a:stretch>
            <a:fillRect/>
          </a:stretch>
        </p:blipFill>
        <p:spPr bwMode="auto">
          <a:xfrm>
            <a:off x="5435600" y="620713"/>
            <a:ext cx="3635375" cy="2089150"/>
          </a:xfrm>
          <a:prstGeom prst="rect">
            <a:avLst/>
          </a:prstGeom>
          <a:noFill/>
          <a:ln w="9525">
            <a:noFill/>
            <a:miter lim="800000"/>
            <a:headEnd/>
            <a:tailEnd/>
          </a:ln>
        </p:spPr>
      </p:pic>
      <p:pic>
        <p:nvPicPr>
          <p:cNvPr id="4" name="Picture 6"/>
          <p:cNvPicPr>
            <a:picLocks noChangeAspect="1" noChangeArrowheads="1"/>
          </p:cNvPicPr>
          <p:nvPr/>
        </p:nvPicPr>
        <p:blipFill>
          <a:blip r:embed="rId3"/>
          <a:srcRect/>
          <a:stretch>
            <a:fillRect/>
          </a:stretch>
        </p:blipFill>
        <p:spPr bwMode="auto">
          <a:xfrm>
            <a:off x="5908675" y="3357563"/>
            <a:ext cx="3200400" cy="2303462"/>
          </a:xfrm>
          <a:prstGeom prst="rect">
            <a:avLst/>
          </a:prstGeom>
          <a:noFill/>
          <a:ln w="9525">
            <a:noFill/>
            <a:miter lim="800000"/>
            <a:headEnd/>
            <a:tailEnd/>
          </a:ln>
        </p:spPr>
      </p:pic>
    </p:spTree>
    <p:extLst>
      <p:ext uri="{BB962C8B-B14F-4D97-AF65-F5344CB8AC3E}">
        <p14:creationId xmlns:p14="http://schemas.microsoft.com/office/powerpoint/2010/main" val="12500355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a:spLocks noChangeArrowheads="1"/>
          </p:cNvSpPr>
          <p:nvPr/>
        </p:nvSpPr>
        <p:spPr bwMode="auto">
          <a:xfrm>
            <a:off x="827088" y="1989138"/>
            <a:ext cx="7489825" cy="3108543"/>
          </a:xfrm>
          <a:prstGeom prst="rect">
            <a:avLst/>
          </a:prstGeom>
          <a:noFill/>
          <a:ln w="9525">
            <a:noFill/>
            <a:miter lim="800000"/>
            <a:headEnd/>
            <a:tailEnd/>
          </a:ln>
        </p:spPr>
        <p:txBody>
          <a:bodyPr>
            <a:spAutoFit/>
          </a:bodyPr>
          <a:lstStyle/>
          <a:p>
            <a:pPr algn="just"/>
            <a:r>
              <a:rPr lang="es-MX" sz="2800" b="1">
                <a:latin typeface="Times New Roman" pitchFamily="18" charset="0"/>
                <a:cs typeface="Times New Roman" pitchFamily="18" charset="0"/>
              </a:rPr>
              <a:t>Con el propósito de explorar el perfil del usuario que consulta  las Guías de Práctica Clínica y su opinión sobre el conocimiento y uso, se aplicó una Encuesta de Percepción a  762 profesionales de la salud, con carácter sectorial, que asistieron a las sesiones de capacitaciones  en  17  entidades federativas. </a:t>
            </a:r>
          </a:p>
        </p:txBody>
      </p:sp>
    </p:spTree>
    <p:extLst>
      <p:ext uri="{BB962C8B-B14F-4D97-AF65-F5344CB8AC3E}">
        <p14:creationId xmlns:p14="http://schemas.microsoft.com/office/powerpoint/2010/main" val="16447090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787400" y="5145089"/>
            <a:ext cx="6921500" cy="1538287"/>
          </a:xfrm>
          <a:prstGeom prst="rect">
            <a:avLst/>
          </a:prstGeom>
          <a:ln/>
        </p:spPr>
        <p:style>
          <a:lnRef idx="1">
            <a:schemeClr val="accent2"/>
          </a:lnRef>
          <a:fillRef idx="2">
            <a:schemeClr val="accent2"/>
          </a:fillRef>
          <a:effectRef idx="1">
            <a:schemeClr val="accent2"/>
          </a:effectRef>
          <a:fontRef idx="minor">
            <a:schemeClr val="dk1"/>
          </a:fontRef>
        </p:style>
        <p:txBody>
          <a:bodyPr>
            <a:spAutoFit/>
          </a:bodyPr>
          <a:lstStyle/>
          <a:p>
            <a:pPr>
              <a:defRPr/>
            </a:pPr>
            <a:r>
              <a:rPr lang="es-MX" sz="1400" b="1" dirty="0">
                <a:latin typeface="Times New Roman" pitchFamily="18" charset="0"/>
                <a:cs typeface="Times New Roman" pitchFamily="18" charset="0"/>
              </a:rPr>
              <a:t>Explora los siguientes aspectos:</a:t>
            </a:r>
          </a:p>
          <a:p>
            <a:pPr marL="285750" indent="-285750">
              <a:buFont typeface="Arial" pitchFamily="34" charset="0"/>
              <a:buChar char="•"/>
              <a:defRPr/>
            </a:pPr>
            <a:r>
              <a:rPr lang="es-MX" sz="1600" b="1" dirty="0">
                <a:latin typeface="Times New Roman" pitchFamily="18" charset="0"/>
                <a:cs typeface="Times New Roman" pitchFamily="18" charset="0"/>
              </a:rPr>
              <a:t>Conocimiento de la existencia de las Guías de Práctica Clínica</a:t>
            </a:r>
          </a:p>
          <a:p>
            <a:pPr marL="285750" indent="-285750">
              <a:buFont typeface="Arial" pitchFamily="34" charset="0"/>
              <a:buChar char="•"/>
              <a:defRPr/>
            </a:pPr>
            <a:r>
              <a:rPr lang="es-MX" sz="1600" b="1" dirty="0">
                <a:latin typeface="Times New Roman" pitchFamily="18" charset="0"/>
                <a:cs typeface="Times New Roman" pitchFamily="18" charset="0"/>
              </a:rPr>
              <a:t>La aceptabilidad por parte de los profesionales de la salud</a:t>
            </a:r>
          </a:p>
          <a:p>
            <a:pPr marL="285750" indent="-285750">
              <a:buFont typeface="Arial" pitchFamily="34" charset="0"/>
              <a:buChar char="•"/>
              <a:defRPr/>
            </a:pPr>
            <a:r>
              <a:rPr lang="es-MX" sz="1600" b="1" dirty="0">
                <a:latin typeface="Times New Roman" pitchFamily="18" charset="0"/>
                <a:cs typeface="Times New Roman" pitchFamily="18" charset="0"/>
              </a:rPr>
              <a:t>El uso y aplicación de las GPC en la práctica médica profesional</a:t>
            </a:r>
          </a:p>
          <a:p>
            <a:pPr marL="285750" indent="-285750">
              <a:buFont typeface="Arial" pitchFamily="34" charset="0"/>
              <a:buChar char="•"/>
              <a:defRPr/>
            </a:pPr>
            <a:r>
              <a:rPr lang="es-MX" sz="1600" b="1" dirty="0">
                <a:latin typeface="Times New Roman" pitchFamily="18" charset="0"/>
                <a:cs typeface="Times New Roman" pitchFamily="18" charset="0"/>
              </a:rPr>
              <a:t>Perfil de los profesionales que las utilizan</a:t>
            </a:r>
          </a:p>
          <a:p>
            <a:pPr marL="285750" indent="-285750">
              <a:buFont typeface="Arial" pitchFamily="34" charset="0"/>
              <a:buChar char="•"/>
              <a:defRPr/>
            </a:pPr>
            <a:endParaRPr lang="es-MX" sz="1600" dirty="0">
              <a:latin typeface="+mj-lt"/>
            </a:endParaRPr>
          </a:p>
        </p:txBody>
      </p:sp>
      <p:sp>
        <p:nvSpPr>
          <p:cNvPr id="5" name="4 CuadroTexto"/>
          <p:cNvSpPr txBox="1"/>
          <p:nvPr/>
        </p:nvSpPr>
        <p:spPr>
          <a:xfrm>
            <a:off x="855663" y="635001"/>
            <a:ext cx="6842125" cy="584200"/>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a:defRPr/>
            </a:pPr>
            <a:r>
              <a:rPr lang="es-MX" sz="1600" b="1" dirty="0">
                <a:latin typeface="Times New Roman" pitchFamily="18" charset="0"/>
                <a:cs typeface="Times New Roman" pitchFamily="18" charset="0"/>
              </a:rPr>
              <a:t>Encuesta de Percepción para Medir el Conocimiento e Implantación de las Guías de Práctica Clínica</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400" y="1349702"/>
            <a:ext cx="3108195" cy="366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alpha val="50000"/>
                    </a:schemeClr>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3201" y="1349702"/>
            <a:ext cx="2930722" cy="3677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alpha val="50000"/>
                    </a:schemeClr>
                  </a:outerShdw>
                </a:effectLst>
              </a14:hiddenEffects>
            </a:ext>
          </a:extLst>
        </p:spPr>
      </p:pic>
    </p:spTree>
    <p:extLst>
      <p:ext uri="{BB962C8B-B14F-4D97-AF65-F5344CB8AC3E}">
        <p14:creationId xmlns:p14="http://schemas.microsoft.com/office/powerpoint/2010/main" val="13079873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txBox="1">
            <a:spLocks/>
          </p:cNvSpPr>
          <p:nvPr/>
        </p:nvSpPr>
        <p:spPr>
          <a:xfrm>
            <a:off x="533400" y="836613"/>
            <a:ext cx="1906588" cy="346075"/>
          </a:xfrm>
          <a:prstGeom prst="rect">
            <a:avLst/>
          </a:prstGeom>
        </p:spPr>
        <p:txBody>
          <a:bodyPr>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s-MX" sz="1600" b="1" dirty="0" smtClean="0">
                <a:solidFill>
                  <a:schemeClr val="accent1">
                    <a:lumMod val="75000"/>
                  </a:schemeClr>
                </a:solidFill>
                <a:latin typeface="Times New Roman" pitchFamily="18" charset="0"/>
                <a:cs typeface="Times New Roman" pitchFamily="18" charset="0"/>
              </a:rPr>
              <a:t>9. Genero</a:t>
            </a:r>
            <a:endParaRPr lang="es-MX" sz="1600" b="1" dirty="0">
              <a:solidFill>
                <a:schemeClr val="accent1">
                  <a:lumMod val="75000"/>
                </a:schemeClr>
              </a:solidFill>
              <a:latin typeface="Times New Roman" pitchFamily="18" charset="0"/>
              <a:cs typeface="Times New Roman" pitchFamily="18" charset="0"/>
            </a:endParaRPr>
          </a:p>
        </p:txBody>
      </p:sp>
      <p:graphicFrame>
        <p:nvGraphicFramePr>
          <p:cNvPr id="3" name="3 Gráfico"/>
          <p:cNvGraphicFramePr>
            <a:graphicFrameLocks/>
          </p:cNvGraphicFramePr>
          <p:nvPr>
            <p:extLst>
              <p:ext uri="{D42A27DB-BD31-4B8C-83A1-F6EECF244321}">
                <p14:modId xmlns:p14="http://schemas.microsoft.com/office/powerpoint/2010/main" val="2356046006"/>
              </p:ext>
            </p:extLst>
          </p:nvPr>
        </p:nvGraphicFramePr>
        <p:xfrm>
          <a:off x="0" y="1095375"/>
          <a:ext cx="5141913" cy="2981325"/>
        </p:xfrm>
        <a:graphic>
          <a:graphicData uri="http://schemas.openxmlformats.org/presentationml/2006/ole">
            <mc:AlternateContent xmlns:mc="http://schemas.openxmlformats.org/markup-compatibility/2006">
              <mc:Choice xmlns:v="urn:schemas-microsoft-com:vml" Requires="v">
                <p:oleObj spid="_x0000_s9248" r:id="rId3" imgW="5145470" imgH="2987299" progId="Excel.Chart.8">
                  <p:embed/>
                </p:oleObj>
              </mc:Choice>
              <mc:Fallback>
                <p:oleObj r:id="rId3" imgW="5145470" imgH="2987299"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95375"/>
                        <a:ext cx="5141913" cy="298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1 Título"/>
          <p:cNvSpPr txBox="1">
            <a:spLocks/>
          </p:cNvSpPr>
          <p:nvPr/>
        </p:nvSpPr>
        <p:spPr bwMode="auto">
          <a:xfrm>
            <a:off x="4926013" y="2813050"/>
            <a:ext cx="2735262" cy="346075"/>
          </a:xfrm>
          <a:prstGeom prst="rect">
            <a:avLst/>
          </a:prstGeom>
          <a:noFill/>
          <a:ln w="9525">
            <a:noFill/>
            <a:miter lim="800000"/>
            <a:headEnd/>
            <a:tailEnd/>
          </a:ln>
        </p:spPr>
        <p:txBody>
          <a:bodyPr/>
          <a:lstStyle/>
          <a:p>
            <a:pPr algn="ctr" eaLnBrk="0" hangingPunct="0"/>
            <a:r>
              <a:rPr lang="es-MX" sz="1600" b="1">
                <a:solidFill>
                  <a:srgbClr val="376092"/>
                </a:solidFill>
                <a:latin typeface="Times New Roman" pitchFamily="18" charset="0"/>
                <a:cs typeface="Times New Roman" pitchFamily="18" charset="0"/>
              </a:rPr>
              <a:t>10. Edad del encuestado</a:t>
            </a:r>
          </a:p>
        </p:txBody>
      </p:sp>
      <p:graphicFrame>
        <p:nvGraphicFramePr>
          <p:cNvPr id="5" name="6 Gráfico"/>
          <p:cNvGraphicFramePr>
            <a:graphicFrameLocks/>
          </p:cNvGraphicFramePr>
          <p:nvPr>
            <p:extLst>
              <p:ext uri="{D42A27DB-BD31-4B8C-83A1-F6EECF244321}">
                <p14:modId xmlns:p14="http://schemas.microsoft.com/office/powerpoint/2010/main" val="4134993256"/>
              </p:ext>
            </p:extLst>
          </p:nvPr>
        </p:nvGraphicFramePr>
        <p:xfrm>
          <a:off x="3001963" y="3233738"/>
          <a:ext cx="6007100" cy="3270250"/>
        </p:xfrm>
        <a:graphic>
          <a:graphicData uri="http://schemas.openxmlformats.org/presentationml/2006/ole">
            <mc:AlternateContent xmlns:mc="http://schemas.openxmlformats.org/markup-compatibility/2006">
              <mc:Choice xmlns:v="urn:schemas-microsoft-com:vml" Requires="v">
                <p:oleObj spid="_x0000_s9249" r:id="rId5" imgW="6005080" imgH="3267739" progId="Excel.Chart.8">
                  <p:embed/>
                </p:oleObj>
              </mc:Choice>
              <mc:Fallback>
                <p:oleObj r:id="rId5" imgW="6005080" imgH="3267739"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1963" y="3233738"/>
                        <a:ext cx="6007100" cy="3270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6 CuadroTexto"/>
          <p:cNvSpPr txBox="1">
            <a:spLocks noChangeArrowheads="1"/>
          </p:cNvSpPr>
          <p:nvPr/>
        </p:nvSpPr>
        <p:spPr bwMode="auto">
          <a:xfrm>
            <a:off x="522288" y="5516563"/>
            <a:ext cx="1008062" cy="369887"/>
          </a:xfrm>
          <a:prstGeom prst="rect">
            <a:avLst/>
          </a:prstGeom>
          <a:noFill/>
          <a:ln w="9525">
            <a:noFill/>
            <a:miter lim="800000"/>
            <a:headEnd/>
            <a:tailEnd/>
          </a:ln>
        </p:spPr>
        <p:txBody>
          <a:bodyPr>
            <a:spAutoFit/>
          </a:bodyPr>
          <a:lstStyle/>
          <a:p>
            <a:r>
              <a:rPr lang="es-MX">
                <a:latin typeface="Times New Roman" pitchFamily="18" charset="0"/>
                <a:cs typeface="Times New Roman" pitchFamily="18" charset="0"/>
              </a:rPr>
              <a:t>N=762</a:t>
            </a:r>
          </a:p>
        </p:txBody>
      </p:sp>
    </p:spTree>
    <p:extLst>
      <p:ext uri="{BB962C8B-B14F-4D97-AF65-F5344CB8AC3E}">
        <p14:creationId xmlns:p14="http://schemas.microsoft.com/office/powerpoint/2010/main" val="1309980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txBox="1">
            <a:spLocks/>
          </p:cNvSpPr>
          <p:nvPr/>
        </p:nvSpPr>
        <p:spPr>
          <a:xfrm>
            <a:off x="4916489" y="3333119"/>
            <a:ext cx="3467100" cy="274637"/>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s-MX" sz="1600" b="1" dirty="0">
                <a:solidFill>
                  <a:schemeClr val="accent1">
                    <a:lumMod val="75000"/>
                  </a:schemeClr>
                </a:solidFill>
                <a:latin typeface="Times New Roman" pitchFamily="18" charset="0"/>
                <a:cs typeface="Times New Roman" pitchFamily="18" charset="0"/>
              </a:rPr>
              <a:t>7</a:t>
            </a:r>
            <a:r>
              <a:rPr lang="es-MX" sz="1600" b="1" dirty="0" smtClean="0">
                <a:solidFill>
                  <a:schemeClr val="accent1">
                    <a:lumMod val="75000"/>
                  </a:schemeClr>
                </a:solidFill>
                <a:latin typeface="Times New Roman" pitchFamily="18" charset="0"/>
                <a:cs typeface="Times New Roman" pitchFamily="18" charset="0"/>
              </a:rPr>
              <a:t>. Turno de atención</a:t>
            </a:r>
            <a:endParaRPr lang="es-MX" sz="1600" b="1" dirty="0">
              <a:solidFill>
                <a:schemeClr val="accent1">
                  <a:lumMod val="75000"/>
                </a:schemeClr>
              </a:solidFill>
              <a:latin typeface="Times New Roman" pitchFamily="18" charset="0"/>
              <a:cs typeface="Times New Roman" pitchFamily="18" charset="0"/>
            </a:endParaRPr>
          </a:p>
        </p:txBody>
      </p:sp>
      <p:graphicFrame>
        <p:nvGraphicFramePr>
          <p:cNvPr id="3" name="2 Gráfico"/>
          <p:cNvGraphicFramePr>
            <a:graphicFrameLocks/>
          </p:cNvGraphicFramePr>
          <p:nvPr>
            <p:extLst>
              <p:ext uri="{D42A27DB-BD31-4B8C-83A1-F6EECF244321}">
                <p14:modId xmlns:p14="http://schemas.microsoft.com/office/powerpoint/2010/main" val="371034801"/>
              </p:ext>
            </p:extLst>
          </p:nvPr>
        </p:nvGraphicFramePr>
        <p:xfrm>
          <a:off x="3116264" y="3622044"/>
          <a:ext cx="5429250" cy="3197225"/>
        </p:xfrm>
        <a:graphic>
          <a:graphicData uri="http://schemas.openxmlformats.org/presentationml/2006/ole">
            <mc:AlternateContent xmlns:mc="http://schemas.openxmlformats.org/markup-compatibility/2006">
              <mc:Choice xmlns:v="urn:schemas-microsoft-com:vml" Requires="v">
                <p:oleObj spid="_x0000_s10272" r:id="rId3" imgW="5432007" imgH="3194581" progId="Excel.Chart.8">
                  <p:embed/>
                </p:oleObj>
              </mc:Choice>
              <mc:Fallback>
                <p:oleObj r:id="rId3" imgW="5432007" imgH="3194581"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6264" y="3622044"/>
                        <a:ext cx="5429250" cy="3197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1 Gráfico"/>
          <p:cNvGraphicFramePr>
            <a:graphicFrameLocks/>
          </p:cNvGraphicFramePr>
          <p:nvPr>
            <p:extLst>
              <p:ext uri="{D42A27DB-BD31-4B8C-83A1-F6EECF244321}">
                <p14:modId xmlns:p14="http://schemas.microsoft.com/office/powerpoint/2010/main" val="2030111712"/>
              </p:ext>
            </p:extLst>
          </p:nvPr>
        </p:nvGraphicFramePr>
        <p:xfrm>
          <a:off x="46038" y="893131"/>
          <a:ext cx="6146801" cy="3138488"/>
        </p:xfrm>
        <a:graphic>
          <a:graphicData uri="http://schemas.openxmlformats.org/presentationml/2006/ole">
            <mc:AlternateContent xmlns:mc="http://schemas.openxmlformats.org/markup-compatibility/2006">
              <mc:Choice xmlns:v="urn:schemas-microsoft-com:vml" Requires="v">
                <p:oleObj spid="_x0000_s10273" r:id="rId5" imgW="6145301" imgH="3139712" progId="Excel.Chart.8">
                  <p:embed/>
                </p:oleObj>
              </mc:Choice>
              <mc:Fallback>
                <p:oleObj r:id="rId5" imgW="6145301" imgH="3139712"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38" y="893131"/>
                        <a:ext cx="6146801" cy="3138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1 Título"/>
          <p:cNvSpPr txBox="1">
            <a:spLocks/>
          </p:cNvSpPr>
          <p:nvPr/>
        </p:nvSpPr>
        <p:spPr>
          <a:xfrm>
            <a:off x="92076" y="669294"/>
            <a:ext cx="3465513" cy="27305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s-MX" sz="1600" b="1" dirty="0" smtClean="0">
                <a:solidFill>
                  <a:schemeClr val="accent1">
                    <a:lumMod val="75000"/>
                  </a:schemeClr>
                </a:solidFill>
                <a:latin typeface="Times New Roman" pitchFamily="18" charset="0"/>
                <a:cs typeface="Times New Roman" pitchFamily="18" charset="0"/>
              </a:rPr>
              <a:t>8. Categoría profesional</a:t>
            </a:r>
            <a:endParaRPr lang="es-MX" sz="1600" b="1" dirty="0">
              <a:solidFill>
                <a:schemeClr val="accent1">
                  <a:lumMod val="75000"/>
                </a:schemeClr>
              </a:solidFill>
              <a:latin typeface="Times New Roman" pitchFamily="18" charset="0"/>
              <a:cs typeface="Times New Roman" pitchFamily="18" charset="0"/>
            </a:endParaRPr>
          </a:p>
        </p:txBody>
      </p:sp>
      <p:sp>
        <p:nvSpPr>
          <p:cNvPr id="6" name="5 CuadroTexto"/>
          <p:cNvSpPr txBox="1">
            <a:spLocks noChangeArrowheads="1"/>
          </p:cNvSpPr>
          <p:nvPr/>
        </p:nvSpPr>
        <p:spPr bwMode="auto">
          <a:xfrm>
            <a:off x="369889" y="5996944"/>
            <a:ext cx="1008062" cy="369887"/>
          </a:xfrm>
          <a:prstGeom prst="rect">
            <a:avLst/>
          </a:prstGeom>
          <a:noFill/>
          <a:ln w="9525">
            <a:noFill/>
            <a:miter lim="800000"/>
            <a:headEnd/>
            <a:tailEnd/>
          </a:ln>
        </p:spPr>
        <p:txBody>
          <a:bodyPr>
            <a:spAutoFit/>
          </a:bodyPr>
          <a:lstStyle/>
          <a:p>
            <a:r>
              <a:rPr lang="es-MX">
                <a:latin typeface="Times New Roman" pitchFamily="18" charset="0"/>
                <a:cs typeface="Times New Roman" pitchFamily="18" charset="0"/>
              </a:rPr>
              <a:t>N=762</a:t>
            </a:r>
          </a:p>
        </p:txBody>
      </p:sp>
    </p:spTree>
    <p:extLst>
      <p:ext uri="{BB962C8B-B14F-4D97-AF65-F5344CB8AC3E}">
        <p14:creationId xmlns:p14="http://schemas.microsoft.com/office/powerpoint/2010/main" val="12739672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8 Gráfico"/>
          <p:cNvGraphicFramePr>
            <a:graphicFrameLocks/>
          </p:cNvGraphicFramePr>
          <p:nvPr>
            <p:extLst>
              <p:ext uri="{D42A27DB-BD31-4B8C-83A1-F6EECF244321}">
                <p14:modId xmlns:p14="http://schemas.microsoft.com/office/powerpoint/2010/main" val="2637447079"/>
              </p:ext>
            </p:extLst>
          </p:nvPr>
        </p:nvGraphicFramePr>
        <p:xfrm>
          <a:off x="726944" y="1122581"/>
          <a:ext cx="7086600" cy="4206875"/>
        </p:xfrm>
        <a:graphic>
          <a:graphicData uri="http://schemas.openxmlformats.org/presentationml/2006/ole">
            <mc:AlternateContent xmlns:mc="http://schemas.openxmlformats.org/markup-compatibility/2006">
              <mc:Choice xmlns:v="urn:schemas-microsoft-com:vml" Requires="v">
                <p:oleObj spid="_x0000_s11281" r:id="rId3" imgW="7090262" imgH="4206605" progId="Excel.Chart.8">
                  <p:embed/>
                </p:oleObj>
              </mc:Choice>
              <mc:Fallback>
                <p:oleObj r:id="rId3" imgW="7090262" imgH="4206605"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944" y="1122581"/>
                        <a:ext cx="7086600" cy="420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2 CuadroTexto"/>
          <p:cNvSpPr txBox="1"/>
          <p:nvPr/>
        </p:nvSpPr>
        <p:spPr>
          <a:xfrm>
            <a:off x="633282" y="857468"/>
            <a:ext cx="6769100" cy="646331"/>
          </a:xfrm>
          <a:prstGeom prst="rect">
            <a:avLst/>
          </a:prstGeom>
          <a:noFill/>
        </p:spPr>
        <p:txBody>
          <a:bodyPr>
            <a:spAutoFit/>
          </a:bodyPr>
          <a:lstStyle/>
          <a:p>
            <a:pPr algn="ctr">
              <a:defRPr/>
            </a:pPr>
            <a:r>
              <a:rPr lang="es-ES" b="1" dirty="0">
                <a:solidFill>
                  <a:schemeClr val="accent1">
                    <a:lumMod val="75000"/>
                  </a:schemeClr>
                </a:solidFill>
                <a:latin typeface="Times New Roman" pitchFamily="18" charset="0"/>
                <a:cs typeface="Times New Roman" pitchFamily="18" charset="0"/>
              </a:rPr>
              <a:t>13. Conoce usted que el Sector Salud cuenta con un número amplio de Guías de Práctica Clínica</a:t>
            </a:r>
          </a:p>
        </p:txBody>
      </p:sp>
      <p:sp>
        <p:nvSpPr>
          <p:cNvPr id="4" name="3 CuadroTexto"/>
          <p:cNvSpPr txBox="1">
            <a:spLocks noChangeArrowheads="1"/>
          </p:cNvSpPr>
          <p:nvPr/>
        </p:nvSpPr>
        <p:spPr bwMode="auto">
          <a:xfrm>
            <a:off x="6610219" y="6113681"/>
            <a:ext cx="1944688" cy="400110"/>
          </a:xfrm>
          <a:prstGeom prst="rect">
            <a:avLst/>
          </a:prstGeom>
          <a:noFill/>
          <a:ln w="9525">
            <a:noFill/>
            <a:miter lim="800000"/>
            <a:headEnd/>
            <a:tailEnd/>
          </a:ln>
        </p:spPr>
        <p:txBody>
          <a:bodyPr>
            <a:spAutoFit/>
          </a:bodyPr>
          <a:lstStyle/>
          <a:p>
            <a:r>
              <a:rPr lang="es-MX" sz="2000">
                <a:latin typeface="Times New Roman" pitchFamily="18" charset="0"/>
                <a:cs typeface="Times New Roman" pitchFamily="18" charset="0"/>
              </a:rPr>
              <a:t>N=762</a:t>
            </a:r>
          </a:p>
        </p:txBody>
      </p:sp>
    </p:spTree>
    <p:extLst>
      <p:ext uri="{BB962C8B-B14F-4D97-AF65-F5344CB8AC3E}">
        <p14:creationId xmlns:p14="http://schemas.microsoft.com/office/powerpoint/2010/main" val="3261640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9 Gráfico"/>
          <p:cNvGraphicFramePr>
            <a:graphicFrameLocks/>
          </p:cNvGraphicFramePr>
          <p:nvPr>
            <p:extLst>
              <p:ext uri="{D42A27DB-BD31-4B8C-83A1-F6EECF244321}">
                <p14:modId xmlns:p14="http://schemas.microsoft.com/office/powerpoint/2010/main" val="696358792"/>
              </p:ext>
            </p:extLst>
          </p:nvPr>
        </p:nvGraphicFramePr>
        <p:xfrm>
          <a:off x="-303213" y="1221700"/>
          <a:ext cx="7591425" cy="3341688"/>
        </p:xfrm>
        <a:graphic>
          <a:graphicData uri="http://schemas.openxmlformats.org/presentationml/2006/ole">
            <mc:AlternateContent xmlns:mc="http://schemas.openxmlformats.org/markup-compatibility/2006">
              <mc:Choice xmlns:v="urn:schemas-microsoft-com:vml" Requires="v">
                <p:oleObj spid="_x0000_s12305" r:id="rId3" imgW="7590178" imgH="3340898" progId="Excel.Chart.8">
                  <p:embed/>
                </p:oleObj>
              </mc:Choice>
              <mc:Fallback>
                <p:oleObj r:id="rId3" imgW="7590178" imgH="3340898"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213" y="1221700"/>
                        <a:ext cx="7591425" cy="3341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2 CuadroTexto"/>
          <p:cNvSpPr txBox="1"/>
          <p:nvPr/>
        </p:nvSpPr>
        <p:spPr>
          <a:xfrm>
            <a:off x="93662" y="778788"/>
            <a:ext cx="3168650" cy="369332"/>
          </a:xfrm>
          <a:prstGeom prst="rect">
            <a:avLst/>
          </a:prstGeom>
          <a:noFill/>
        </p:spPr>
        <p:txBody>
          <a:bodyPr>
            <a:spAutoFit/>
          </a:bodyPr>
          <a:lstStyle/>
          <a:p>
            <a:pPr algn="ctr">
              <a:defRPr/>
            </a:pPr>
            <a:r>
              <a:rPr lang="es-ES" b="1" dirty="0">
                <a:solidFill>
                  <a:schemeClr val="accent1">
                    <a:lumMod val="75000"/>
                  </a:schemeClr>
                </a:solidFill>
                <a:latin typeface="Times New Roman" pitchFamily="18" charset="0"/>
                <a:cs typeface="Times New Roman" pitchFamily="18" charset="0"/>
              </a:rPr>
              <a:t>14. ¿Cómo se enteró?</a:t>
            </a:r>
          </a:p>
        </p:txBody>
      </p:sp>
      <p:graphicFrame>
        <p:nvGraphicFramePr>
          <p:cNvPr id="4" name="3 Tabla"/>
          <p:cNvGraphicFramePr>
            <a:graphicFrameLocks noGrp="1"/>
          </p:cNvGraphicFramePr>
          <p:nvPr>
            <p:extLst>
              <p:ext uri="{D42A27DB-BD31-4B8C-83A1-F6EECF244321}">
                <p14:modId xmlns:p14="http://schemas.microsoft.com/office/powerpoint/2010/main" val="483307079"/>
              </p:ext>
            </p:extLst>
          </p:nvPr>
        </p:nvGraphicFramePr>
        <p:xfrm>
          <a:off x="3586162" y="4461788"/>
          <a:ext cx="4608512" cy="1472560"/>
        </p:xfrm>
        <a:graphic>
          <a:graphicData uri="http://schemas.openxmlformats.org/drawingml/2006/table">
            <a:tbl>
              <a:tblPr firstRow="1" bandRow="1">
                <a:tableStyleId>{00A15C55-8517-42AA-B614-E9B94910E393}</a:tableStyleId>
              </a:tblPr>
              <a:tblGrid>
                <a:gridCol w="360040"/>
                <a:gridCol w="3620510"/>
                <a:gridCol w="627962"/>
              </a:tblGrid>
              <a:tr h="360040">
                <a:tc>
                  <a:txBody>
                    <a:bodyPr/>
                    <a:lstStyle/>
                    <a:p>
                      <a:r>
                        <a:rPr lang="es-MX" sz="1400" b="1" dirty="0" smtClean="0">
                          <a:latin typeface="Times New Roman" pitchFamily="18" charset="0"/>
                          <a:cs typeface="Times New Roman" pitchFamily="18" charset="0"/>
                        </a:rPr>
                        <a:t>1</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b="1" kern="1200" dirty="0" smtClean="0">
                          <a:solidFill>
                            <a:schemeClr val="lt1"/>
                          </a:solidFill>
                          <a:effectLst/>
                          <a:latin typeface="Times New Roman" pitchFamily="18" charset="0"/>
                          <a:cs typeface="Times New Roman" pitchFamily="18" charset="0"/>
                        </a:rPr>
                        <a:t>Página</a:t>
                      </a:r>
                      <a:r>
                        <a:rPr lang="es-MX" sz="1400" b="1" kern="1200" baseline="0" dirty="0" smtClean="0">
                          <a:solidFill>
                            <a:schemeClr val="lt1"/>
                          </a:solidFill>
                          <a:effectLst/>
                          <a:latin typeface="Times New Roman" pitchFamily="18" charset="0"/>
                          <a:cs typeface="Times New Roman" pitchFamily="18" charset="0"/>
                        </a:rPr>
                        <a:t> web de la Institución</a:t>
                      </a:r>
                      <a:endParaRPr lang="es-MX" sz="1400" b="1" dirty="0" smtClean="0">
                        <a:solidFill>
                          <a:srgbClr val="002060"/>
                        </a:solidFill>
                        <a:latin typeface="Times New Roman" pitchFamily="18" charset="0"/>
                        <a:cs typeface="Times New Roman" pitchFamily="18" charset="0"/>
                      </a:endParaRPr>
                    </a:p>
                  </a:txBody>
                  <a:tcPr/>
                </a:tc>
                <a:tc>
                  <a:txBody>
                    <a:bodyPr/>
                    <a:lstStyle/>
                    <a:p>
                      <a:pPr algn="r"/>
                      <a:r>
                        <a:rPr lang="es-MX" sz="1400" b="1" dirty="0" smtClean="0">
                          <a:latin typeface="Times New Roman" pitchFamily="18" charset="0"/>
                          <a:cs typeface="Times New Roman" pitchFamily="18" charset="0"/>
                        </a:rPr>
                        <a:t>154</a:t>
                      </a:r>
                      <a:endParaRPr lang="es-MX" sz="1400" b="1" dirty="0">
                        <a:latin typeface="Times New Roman" pitchFamily="18" charset="0"/>
                        <a:cs typeface="Times New Roman" pitchFamily="18" charset="0"/>
                      </a:endParaRPr>
                    </a:p>
                  </a:txBody>
                  <a:tcPr/>
                </a:tc>
              </a:tr>
              <a:tr h="370840">
                <a:tc>
                  <a:txBody>
                    <a:bodyPr/>
                    <a:lstStyle/>
                    <a:p>
                      <a:r>
                        <a:rPr lang="es-MX" sz="1400" b="1" kern="1200" dirty="0" smtClean="0">
                          <a:effectLst/>
                          <a:latin typeface="Times New Roman" pitchFamily="18" charset="0"/>
                          <a:cs typeface="Times New Roman" pitchFamily="18" charset="0"/>
                        </a:rPr>
                        <a:t>2</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1" kern="1200" dirty="0" smtClean="0">
                          <a:solidFill>
                            <a:schemeClr val="dk1"/>
                          </a:solidFill>
                          <a:effectLst/>
                          <a:latin typeface="Times New Roman" pitchFamily="18" charset="0"/>
                          <a:ea typeface="+mn-ea"/>
                          <a:cs typeface="Times New Roman" pitchFamily="18" charset="0"/>
                        </a:rPr>
                        <a:t>Le</a:t>
                      </a:r>
                      <a:r>
                        <a:rPr lang="es-MX" sz="1400" b="1" kern="1200" baseline="0" dirty="0" smtClean="0">
                          <a:solidFill>
                            <a:schemeClr val="dk1"/>
                          </a:solidFill>
                          <a:effectLst/>
                          <a:latin typeface="Times New Roman" pitchFamily="18" charset="0"/>
                          <a:ea typeface="+mn-ea"/>
                          <a:cs typeface="Times New Roman" pitchFamily="18" charset="0"/>
                        </a:rPr>
                        <a:t> informaron en el establecimiento de salud</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pPr algn="r"/>
                      <a:r>
                        <a:rPr lang="es-MX" sz="1400" b="1" dirty="0" smtClean="0">
                          <a:latin typeface="Times New Roman" pitchFamily="18" charset="0"/>
                          <a:cs typeface="Times New Roman" pitchFamily="18" charset="0"/>
                        </a:rPr>
                        <a:t>492</a:t>
                      </a:r>
                      <a:endParaRPr lang="es-MX" sz="1400" b="1" dirty="0">
                        <a:latin typeface="Times New Roman" pitchFamily="18" charset="0"/>
                        <a:cs typeface="Times New Roman" pitchFamily="18" charset="0"/>
                      </a:endParaRPr>
                    </a:p>
                  </a:txBody>
                  <a:tcPr/>
                </a:tc>
              </a:tr>
              <a:tr h="370840">
                <a:tc>
                  <a:txBody>
                    <a:bodyPr/>
                    <a:lstStyle/>
                    <a:p>
                      <a:r>
                        <a:rPr lang="es-MX" sz="1400" b="1" kern="1200" dirty="0" smtClean="0">
                          <a:effectLst/>
                          <a:latin typeface="Times New Roman" pitchFamily="18" charset="0"/>
                          <a:cs typeface="Times New Roman" pitchFamily="18" charset="0"/>
                        </a:rPr>
                        <a:t>3</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1" kern="1200" dirty="0" smtClean="0">
                          <a:solidFill>
                            <a:schemeClr val="dk1"/>
                          </a:solidFill>
                          <a:effectLst/>
                          <a:latin typeface="Times New Roman" pitchFamily="18" charset="0"/>
                          <a:ea typeface="+mn-ea"/>
                          <a:cs typeface="Times New Roman" pitchFamily="18" charset="0"/>
                        </a:rPr>
                        <a:t>Busqué</a:t>
                      </a:r>
                      <a:r>
                        <a:rPr lang="es-MX" sz="1400" b="1" kern="1200" baseline="0" dirty="0" smtClean="0">
                          <a:solidFill>
                            <a:schemeClr val="dk1"/>
                          </a:solidFill>
                          <a:effectLst/>
                          <a:latin typeface="Times New Roman" pitchFamily="18" charset="0"/>
                          <a:ea typeface="+mn-ea"/>
                          <a:cs typeface="Times New Roman" pitchFamily="18" charset="0"/>
                        </a:rPr>
                        <a:t> la (s) Guía (s) por mi propia cuenta</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pPr algn="r"/>
                      <a:r>
                        <a:rPr lang="es-MX" sz="1400" b="1" dirty="0" smtClean="0">
                          <a:latin typeface="Times New Roman" pitchFamily="18" charset="0"/>
                          <a:cs typeface="Times New Roman" pitchFamily="18" charset="0"/>
                        </a:rPr>
                        <a:t>129</a:t>
                      </a:r>
                      <a:endParaRPr lang="es-MX" sz="1400" b="1" dirty="0">
                        <a:latin typeface="Times New Roman" pitchFamily="18" charset="0"/>
                        <a:cs typeface="Times New Roman" pitchFamily="18" charset="0"/>
                      </a:endParaRPr>
                    </a:p>
                  </a:txBody>
                  <a:tcPr/>
                </a:tc>
              </a:tr>
              <a:tr h="370840">
                <a:tc>
                  <a:txBody>
                    <a:bodyPr/>
                    <a:lstStyle/>
                    <a:p>
                      <a:r>
                        <a:rPr lang="es-MX" sz="1400" b="1" kern="1200" dirty="0" smtClean="0">
                          <a:effectLst/>
                          <a:latin typeface="Times New Roman" pitchFamily="18" charset="0"/>
                          <a:cs typeface="Times New Roman" pitchFamily="18" charset="0"/>
                        </a:rPr>
                        <a:t>4</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1" kern="1200" dirty="0" smtClean="0">
                          <a:solidFill>
                            <a:schemeClr val="dk1"/>
                          </a:solidFill>
                          <a:effectLst/>
                          <a:latin typeface="Times New Roman" pitchFamily="18" charset="0"/>
                          <a:ea typeface="+mn-ea"/>
                          <a:cs typeface="Times New Roman" pitchFamily="18" charset="0"/>
                        </a:rPr>
                        <a:t>Otro:</a:t>
                      </a:r>
                      <a:r>
                        <a:rPr lang="es-MX" sz="1400" b="1" kern="1200" baseline="0" dirty="0" smtClean="0">
                          <a:solidFill>
                            <a:schemeClr val="dk1"/>
                          </a:solidFill>
                          <a:effectLst/>
                          <a:latin typeface="Times New Roman" pitchFamily="18" charset="0"/>
                          <a:ea typeface="+mn-ea"/>
                          <a:cs typeface="Times New Roman" pitchFamily="18" charset="0"/>
                        </a:rPr>
                        <a:t> especifique</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pPr algn="r"/>
                      <a:r>
                        <a:rPr lang="es-MX" sz="1400" b="1" dirty="0" smtClean="0">
                          <a:latin typeface="Times New Roman" pitchFamily="18" charset="0"/>
                          <a:cs typeface="Times New Roman" pitchFamily="18" charset="0"/>
                        </a:rPr>
                        <a:t>89</a:t>
                      </a:r>
                      <a:endParaRPr lang="es-MX" sz="1400" b="1" dirty="0">
                        <a:latin typeface="Times New Roman" pitchFamily="18" charset="0"/>
                        <a:cs typeface="Times New Roman" pitchFamily="18" charset="0"/>
                      </a:endParaRPr>
                    </a:p>
                  </a:txBody>
                  <a:tcPr/>
                </a:tc>
              </a:tr>
            </a:tbl>
          </a:graphicData>
        </a:graphic>
      </p:graphicFrame>
      <p:sp>
        <p:nvSpPr>
          <p:cNvPr id="5" name="4 CuadroTexto"/>
          <p:cNvSpPr txBox="1">
            <a:spLocks noChangeArrowheads="1"/>
          </p:cNvSpPr>
          <p:nvPr/>
        </p:nvSpPr>
        <p:spPr bwMode="auto">
          <a:xfrm>
            <a:off x="6465887" y="6188988"/>
            <a:ext cx="1944688" cy="400110"/>
          </a:xfrm>
          <a:prstGeom prst="rect">
            <a:avLst/>
          </a:prstGeom>
          <a:noFill/>
          <a:ln w="9525">
            <a:noFill/>
            <a:miter lim="800000"/>
            <a:headEnd/>
            <a:tailEnd/>
          </a:ln>
        </p:spPr>
        <p:txBody>
          <a:bodyPr>
            <a:spAutoFit/>
          </a:bodyPr>
          <a:lstStyle/>
          <a:p>
            <a:r>
              <a:rPr lang="es-MX" sz="2000">
                <a:latin typeface="Times New Roman" pitchFamily="18" charset="0"/>
                <a:cs typeface="Times New Roman" pitchFamily="18" charset="0"/>
              </a:rPr>
              <a:t>N=762</a:t>
            </a:r>
          </a:p>
        </p:txBody>
      </p:sp>
    </p:spTree>
    <p:extLst>
      <p:ext uri="{BB962C8B-B14F-4D97-AF65-F5344CB8AC3E}">
        <p14:creationId xmlns:p14="http://schemas.microsoft.com/office/powerpoint/2010/main" val="3344098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Rectángulo"/>
          <p:cNvSpPr/>
          <p:nvPr/>
        </p:nvSpPr>
        <p:spPr>
          <a:xfrm>
            <a:off x="463811" y="773917"/>
            <a:ext cx="4535488" cy="338138"/>
          </a:xfrm>
          <a:prstGeom prst="rect">
            <a:avLst/>
          </a:prstGeom>
        </p:spPr>
        <p:txBody>
          <a:bodyPr>
            <a:spAutoFit/>
          </a:bodyPr>
          <a:lstStyle/>
          <a:p>
            <a:pPr>
              <a:defRPr/>
            </a:pPr>
            <a:r>
              <a:rPr lang="es-MX" sz="1600" b="1" dirty="0">
                <a:solidFill>
                  <a:schemeClr val="accent1">
                    <a:lumMod val="75000"/>
                  </a:schemeClr>
                </a:solidFill>
                <a:latin typeface="Times New Roman" pitchFamily="18" charset="0"/>
                <a:cs typeface="Times New Roman" pitchFamily="18" charset="0"/>
              </a:rPr>
              <a:t>16.  Señale la respuesta correcta:</a:t>
            </a:r>
          </a:p>
        </p:txBody>
      </p:sp>
      <p:graphicFrame>
        <p:nvGraphicFramePr>
          <p:cNvPr id="3" name="6 Gráfico"/>
          <p:cNvGraphicFramePr>
            <a:graphicFrameLocks/>
          </p:cNvGraphicFramePr>
          <p:nvPr>
            <p:extLst>
              <p:ext uri="{D42A27DB-BD31-4B8C-83A1-F6EECF244321}">
                <p14:modId xmlns:p14="http://schemas.microsoft.com/office/powerpoint/2010/main" val="655852699"/>
              </p:ext>
            </p:extLst>
          </p:nvPr>
        </p:nvGraphicFramePr>
        <p:xfrm>
          <a:off x="2634147" y="928103"/>
          <a:ext cx="5328592" cy="33745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3 Tabla"/>
          <p:cNvGraphicFramePr>
            <a:graphicFrameLocks noGrp="1"/>
          </p:cNvGraphicFramePr>
          <p:nvPr>
            <p:extLst>
              <p:ext uri="{D42A27DB-BD31-4B8C-83A1-F6EECF244321}">
                <p14:modId xmlns:p14="http://schemas.microsoft.com/office/powerpoint/2010/main" val="635467391"/>
              </p:ext>
            </p:extLst>
          </p:nvPr>
        </p:nvGraphicFramePr>
        <p:xfrm>
          <a:off x="617799" y="4663292"/>
          <a:ext cx="6071100" cy="1981200"/>
        </p:xfrm>
        <a:graphic>
          <a:graphicData uri="http://schemas.openxmlformats.org/drawingml/2006/table">
            <a:tbl>
              <a:tblPr firstRow="1" bandRow="1">
                <a:tableStyleId>{21E4AEA4-8DFA-4A89-87EB-49C32662AFE0}</a:tableStyleId>
              </a:tblPr>
              <a:tblGrid>
                <a:gridCol w="360040"/>
                <a:gridCol w="5022128"/>
                <a:gridCol w="688932"/>
              </a:tblGrid>
              <a:tr h="360040">
                <a:tc>
                  <a:txBody>
                    <a:bodyPr/>
                    <a:lstStyle/>
                    <a:p>
                      <a:r>
                        <a:rPr lang="es-MX" sz="1600" dirty="0" smtClean="0">
                          <a:latin typeface="Times New Roman" pitchFamily="18" charset="0"/>
                          <a:cs typeface="Times New Roman" pitchFamily="18" charset="0"/>
                        </a:rPr>
                        <a:t>1</a:t>
                      </a:r>
                      <a:endParaRPr lang="es-MX" sz="1600" b="1" dirty="0" smtClean="0">
                        <a:solidFill>
                          <a:srgbClr val="002060"/>
                        </a:solidFill>
                        <a:latin typeface="Times New Roman" pitchFamily="18" charset="0"/>
                        <a:cs typeface="Times New Roman" pitchFamily="18" charset="0"/>
                      </a:endParaRPr>
                    </a:p>
                  </a:txBody>
                  <a:tcPr/>
                </a:tc>
                <a:tc>
                  <a:txBody>
                    <a:bodyPr/>
                    <a:lstStyle/>
                    <a:p>
                      <a:r>
                        <a:rPr lang="es-MX" sz="1600" kern="1200" dirty="0" smtClean="0">
                          <a:effectLst/>
                          <a:latin typeface="Times New Roman" pitchFamily="18" charset="0"/>
                          <a:cs typeface="Times New Roman" pitchFamily="18" charset="0"/>
                        </a:rPr>
                        <a:t>Las GPC son normas oficiales mexicanas de obligado cumplimiento </a:t>
                      </a:r>
                      <a:endParaRPr lang="es-MX" sz="1600" b="1" dirty="0" smtClean="0">
                        <a:solidFill>
                          <a:srgbClr val="002060"/>
                        </a:solidFill>
                        <a:latin typeface="Times New Roman" pitchFamily="18" charset="0"/>
                        <a:cs typeface="Times New Roman" pitchFamily="18" charset="0"/>
                      </a:endParaRPr>
                    </a:p>
                  </a:txBody>
                  <a:tcPr/>
                </a:tc>
                <a:tc>
                  <a:txBody>
                    <a:bodyPr/>
                    <a:lstStyle/>
                    <a:p>
                      <a:pPr algn="r"/>
                      <a:r>
                        <a:rPr lang="es-MX" sz="1600" dirty="0" smtClean="0">
                          <a:latin typeface="Times New Roman" pitchFamily="18" charset="0"/>
                          <a:cs typeface="Times New Roman" pitchFamily="18" charset="0"/>
                        </a:rPr>
                        <a:t>40</a:t>
                      </a:r>
                      <a:endParaRPr lang="es-MX" sz="1600" b="1" dirty="0">
                        <a:latin typeface="Times New Roman" pitchFamily="18" charset="0"/>
                        <a:cs typeface="Times New Roman" pitchFamily="18" charset="0"/>
                      </a:endParaRPr>
                    </a:p>
                  </a:txBody>
                  <a:tcPr/>
                </a:tc>
              </a:tr>
              <a:tr h="370840">
                <a:tc>
                  <a:txBody>
                    <a:bodyPr/>
                    <a:lstStyle/>
                    <a:p>
                      <a:r>
                        <a:rPr lang="es-MX" sz="1600" kern="1200" dirty="0" smtClean="0">
                          <a:effectLst/>
                          <a:latin typeface="Times New Roman" pitchFamily="18" charset="0"/>
                          <a:cs typeface="Times New Roman" pitchFamily="18" charset="0"/>
                        </a:rPr>
                        <a:t>2</a:t>
                      </a:r>
                      <a:endParaRPr lang="es-MX" sz="16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600" kern="1200" dirty="0" smtClean="0">
                          <a:effectLst/>
                          <a:latin typeface="Times New Roman" pitchFamily="18" charset="0"/>
                          <a:cs typeface="Times New Roman" pitchFamily="18" charset="0"/>
                        </a:rPr>
                        <a:t>Las GPC son herramientas de medicina basada en la evidencia que reduce la variabilidad clínica para el Sector Salud </a:t>
                      </a:r>
                      <a:endParaRPr lang="es-MX" sz="1600" b="1" kern="1200" dirty="0">
                        <a:solidFill>
                          <a:srgbClr val="002060"/>
                        </a:solidFill>
                        <a:effectLst/>
                        <a:latin typeface="Times New Roman" pitchFamily="18" charset="0"/>
                        <a:ea typeface="+mn-ea"/>
                        <a:cs typeface="Times New Roman" pitchFamily="18" charset="0"/>
                      </a:endParaRPr>
                    </a:p>
                  </a:txBody>
                  <a:tcPr/>
                </a:tc>
                <a:tc>
                  <a:txBody>
                    <a:bodyPr/>
                    <a:lstStyle/>
                    <a:p>
                      <a:pPr algn="r"/>
                      <a:r>
                        <a:rPr lang="es-MX" sz="1600" dirty="0" smtClean="0">
                          <a:latin typeface="Times New Roman" pitchFamily="18" charset="0"/>
                          <a:cs typeface="Times New Roman" pitchFamily="18" charset="0"/>
                        </a:rPr>
                        <a:t>398</a:t>
                      </a:r>
                      <a:endParaRPr lang="es-MX" sz="1600" b="1" dirty="0">
                        <a:latin typeface="Times New Roman" pitchFamily="18" charset="0"/>
                        <a:cs typeface="Times New Roman" pitchFamily="18" charset="0"/>
                      </a:endParaRPr>
                    </a:p>
                  </a:txBody>
                  <a:tcPr/>
                </a:tc>
              </a:tr>
              <a:tr h="370840">
                <a:tc>
                  <a:txBody>
                    <a:bodyPr/>
                    <a:lstStyle/>
                    <a:p>
                      <a:r>
                        <a:rPr lang="es-MX" sz="1600" kern="1200" dirty="0" smtClean="0">
                          <a:effectLst/>
                          <a:latin typeface="Times New Roman" pitchFamily="18" charset="0"/>
                          <a:cs typeface="Times New Roman" pitchFamily="18" charset="0"/>
                        </a:rPr>
                        <a:t>3</a:t>
                      </a:r>
                      <a:endParaRPr lang="es-MX" sz="16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600" kern="1200" dirty="0" smtClean="0">
                          <a:effectLst/>
                          <a:latin typeface="Times New Roman" pitchFamily="18" charset="0"/>
                          <a:cs typeface="Times New Roman" pitchFamily="18" charset="0"/>
                        </a:rPr>
                        <a:t>Las GPC son lineamientos voluntarios elaborados por grupos de expertos que cada institución de salud adopta </a:t>
                      </a:r>
                      <a:endParaRPr lang="es-MX" sz="1600" b="1" kern="1200" dirty="0">
                        <a:solidFill>
                          <a:srgbClr val="002060"/>
                        </a:solidFill>
                        <a:effectLst/>
                        <a:latin typeface="Times New Roman" pitchFamily="18" charset="0"/>
                        <a:ea typeface="+mn-ea"/>
                        <a:cs typeface="Times New Roman" pitchFamily="18" charset="0"/>
                      </a:endParaRPr>
                    </a:p>
                  </a:txBody>
                  <a:tcPr/>
                </a:tc>
                <a:tc>
                  <a:txBody>
                    <a:bodyPr/>
                    <a:lstStyle/>
                    <a:p>
                      <a:pPr algn="r"/>
                      <a:r>
                        <a:rPr lang="es-MX" sz="1600" dirty="0" smtClean="0">
                          <a:latin typeface="Times New Roman" pitchFamily="18" charset="0"/>
                          <a:cs typeface="Times New Roman" pitchFamily="18" charset="0"/>
                        </a:rPr>
                        <a:t>324</a:t>
                      </a:r>
                      <a:endParaRPr lang="es-MX" sz="1600" b="1" dirty="0">
                        <a:latin typeface="Times New Roman" pitchFamily="18" charset="0"/>
                        <a:cs typeface="Times New Roman" pitchFamily="18" charset="0"/>
                      </a:endParaRPr>
                    </a:p>
                  </a:txBody>
                  <a:tcPr/>
                </a:tc>
              </a:tr>
            </a:tbl>
          </a:graphicData>
        </a:graphic>
      </p:graphicFrame>
      <p:sp>
        <p:nvSpPr>
          <p:cNvPr id="5" name="4 CuadroTexto"/>
          <p:cNvSpPr txBox="1">
            <a:spLocks noChangeArrowheads="1"/>
          </p:cNvSpPr>
          <p:nvPr/>
        </p:nvSpPr>
        <p:spPr bwMode="auto">
          <a:xfrm>
            <a:off x="6810636" y="6246030"/>
            <a:ext cx="1944688" cy="369887"/>
          </a:xfrm>
          <a:prstGeom prst="rect">
            <a:avLst/>
          </a:prstGeom>
          <a:noFill/>
          <a:ln w="9525">
            <a:noFill/>
            <a:miter lim="800000"/>
            <a:headEnd/>
            <a:tailEnd/>
          </a:ln>
        </p:spPr>
        <p:txBody>
          <a:bodyPr>
            <a:spAutoFit/>
          </a:bodyPr>
          <a:lstStyle/>
          <a:p>
            <a:r>
              <a:rPr lang="es-MX">
                <a:latin typeface="Times New Roman" pitchFamily="18" charset="0"/>
                <a:cs typeface="Times New Roman" pitchFamily="18" charset="0"/>
              </a:rPr>
              <a:t>N=762</a:t>
            </a:r>
          </a:p>
        </p:txBody>
      </p:sp>
    </p:spTree>
    <p:extLst>
      <p:ext uri="{BB962C8B-B14F-4D97-AF65-F5344CB8AC3E}">
        <p14:creationId xmlns:p14="http://schemas.microsoft.com/office/powerpoint/2010/main" val="292505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495197" y="626395"/>
            <a:ext cx="4515980" cy="461665"/>
          </a:xfrm>
          <a:prstGeom prst="rect">
            <a:avLst/>
          </a:prstGeom>
        </p:spPr>
        <p:txBody>
          <a:bodyPr wrap="none">
            <a:spAutoFit/>
          </a:bodyPr>
          <a:lstStyle/>
          <a:p>
            <a:pPr>
              <a:spcBef>
                <a:spcPct val="50000"/>
              </a:spcBef>
              <a:buClr>
                <a:srgbClr val="000000"/>
              </a:buClr>
              <a:buSzPct val="100000"/>
              <a:buFont typeface="Times New Roman" pitchFamily="18" charset="0"/>
              <a:buNone/>
            </a:pPr>
            <a:r>
              <a:rPr lang="es-ES" sz="2400" b="1" i="1" dirty="0" smtClean="0">
                <a:latin typeface="Times New Roman" pitchFamily="18" charset="0"/>
                <a:cs typeface="Times New Roman" pitchFamily="18" charset="0"/>
              </a:rPr>
              <a:t>Las Guías de Práctica Clínica . . . </a:t>
            </a:r>
            <a:endParaRPr lang="es-ES" sz="2400" b="1" i="1" dirty="0">
              <a:latin typeface="Times New Roman" pitchFamily="18" charset="0"/>
              <a:cs typeface="Times New Roman" pitchFamily="18" charset="0"/>
            </a:endParaRPr>
          </a:p>
        </p:txBody>
      </p:sp>
      <p:sp>
        <p:nvSpPr>
          <p:cNvPr id="6" name="5 Rectángulo redondeado"/>
          <p:cNvSpPr/>
          <p:nvPr/>
        </p:nvSpPr>
        <p:spPr>
          <a:xfrm>
            <a:off x="19469" y="1709802"/>
            <a:ext cx="1371181" cy="438411"/>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MX" b="1" u="sng" dirty="0" smtClean="0">
                <a:solidFill>
                  <a:srgbClr val="0000FF"/>
                </a:solidFill>
                <a:latin typeface="Times New Roman" pitchFamily="18" charset="0"/>
                <a:cs typeface="Times New Roman" pitchFamily="18" charset="0"/>
              </a:rPr>
              <a:t>NO SON</a:t>
            </a:r>
            <a:r>
              <a:rPr lang="es-MX" b="1" dirty="0" smtClean="0">
                <a:solidFill>
                  <a:srgbClr val="0000FF"/>
                </a:solidFill>
                <a:latin typeface="Times New Roman" pitchFamily="18" charset="0"/>
                <a:cs typeface="Times New Roman" pitchFamily="18" charset="0"/>
              </a:rPr>
              <a:t>:</a:t>
            </a:r>
            <a:endParaRPr lang="es-ES" b="1" dirty="0" smtClean="0">
              <a:solidFill>
                <a:srgbClr val="0000FF"/>
              </a:solidFill>
              <a:latin typeface="Times New Roman" pitchFamily="18" charset="0"/>
              <a:cs typeface="Times New Roman" pitchFamily="18" charset="0"/>
            </a:endParaRPr>
          </a:p>
        </p:txBody>
      </p:sp>
      <p:sp>
        <p:nvSpPr>
          <p:cNvPr id="7" name="6 Rectángulo redondeado"/>
          <p:cNvSpPr/>
          <p:nvPr/>
        </p:nvSpPr>
        <p:spPr>
          <a:xfrm>
            <a:off x="1490596" y="1365337"/>
            <a:ext cx="7565721" cy="5336088"/>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65088" indent="-65088" algn="just">
              <a:lnSpc>
                <a:spcPct val="80000"/>
              </a:lnSpc>
              <a:buClr>
                <a:srgbClr val="FF0066"/>
              </a:buClr>
              <a:buFont typeface="Wingdings" pitchFamily="2" charset="2"/>
              <a:buNone/>
              <a:tabLst>
                <a:tab pos="1074738" algn="l"/>
              </a:tabLst>
            </a:pPr>
            <a:r>
              <a:rPr lang="es-ES" sz="2200" dirty="0" smtClean="0">
                <a:solidFill>
                  <a:schemeClr val="tx1"/>
                </a:solidFill>
                <a:latin typeface="Times New Roman" pitchFamily="18" charset="0"/>
                <a:cs typeface="Times New Roman" pitchFamily="18" charset="0"/>
              </a:rPr>
              <a:t>Documentos técnicos desarrollados con base en </a:t>
            </a:r>
            <a:r>
              <a:rPr lang="es-ES" sz="2200" dirty="0" smtClean="0">
                <a:solidFill>
                  <a:schemeClr val="accent6">
                    <a:lumMod val="75000"/>
                  </a:schemeClr>
                </a:solidFill>
                <a:latin typeface="Times New Roman" pitchFamily="18" charset="0"/>
                <a:cs typeface="Times New Roman" pitchFamily="18" charset="0"/>
              </a:rPr>
              <a:t>recomendaciones </a:t>
            </a:r>
            <a:r>
              <a:rPr lang="es-ES" sz="2200" u="sng" dirty="0" smtClean="0">
                <a:solidFill>
                  <a:schemeClr val="accent6">
                    <a:lumMod val="75000"/>
                  </a:schemeClr>
                </a:solidFill>
                <a:latin typeface="Times New Roman" pitchFamily="18" charset="0"/>
                <a:cs typeface="Times New Roman" pitchFamily="18" charset="0"/>
              </a:rPr>
              <a:t>que responden a preguntas clínicas</a:t>
            </a:r>
            <a:r>
              <a:rPr lang="es-ES" sz="2200" dirty="0" smtClean="0">
                <a:solidFill>
                  <a:schemeClr val="accent6">
                    <a:lumMod val="75000"/>
                  </a:schemeClr>
                </a:solidFill>
                <a:latin typeface="Times New Roman" pitchFamily="18" charset="0"/>
                <a:cs typeface="Times New Roman" pitchFamily="18" charset="0"/>
              </a:rPr>
              <a:t> </a:t>
            </a:r>
            <a:r>
              <a:rPr lang="es-ES" sz="2200" u="sng" dirty="0" smtClean="0">
                <a:solidFill>
                  <a:schemeClr val="accent6">
                    <a:lumMod val="75000"/>
                  </a:schemeClr>
                </a:solidFill>
                <a:latin typeface="Times New Roman" pitchFamily="18" charset="0"/>
                <a:cs typeface="Times New Roman" pitchFamily="18" charset="0"/>
              </a:rPr>
              <a:t>planteadas para analizar un padecimiento</a:t>
            </a:r>
            <a:r>
              <a:rPr lang="es-ES" sz="2200" dirty="0" smtClean="0">
                <a:solidFill>
                  <a:schemeClr val="accent6">
                    <a:lumMod val="75000"/>
                  </a:schemeClr>
                </a:solidFill>
                <a:latin typeface="Times New Roman" pitchFamily="18" charset="0"/>
                <a:cs typeface="Times New Roman" pitchFamily="18" charset="0"/>
              </a:rPr>
              <a:t>, y que se soportan con evidencias de la mejor práctica disponible en la bibliografía internacional.</a:t>
            </a:r>
          </a:p>
          <a:p>
            <a:pPr marL="65088" indent="-65088" algn="just">
              <a:lnSpc>
                <a:spcPct val="80000"/>
              </a:lnSpc>
              <a:buClr>
                <a:srgbClr val="FF0066"/>
              </a:buClr>
              <a:buFont typeface="Wingdings" pitchFamily="2" charset="2"/>
              <a:buNone/>
              <a:tabLst>
                <a:tab pos="1074738" algn="l"/>
              </a:tabLst>
            </a:pPr>
            <a:endParaRPr lang="es-MX" sz="2200" dirty="0" smtClean="0">
              <a:solidFill>
                <a:schemeClr val="tx1"/>
              </a:solidFill>
              <a:latin typeface="Times New Roman" pitchFamily="18" charset="0"/>
              <a:cs typeface="Times New Roman" pitchFamily="18" charset="0"/>
            </a:endParaRPr>
          </a:p>
          <a:p>
            <a:pPr marL="65088" indent="-65088" algn="just">
              <a:lnSpc>
                <a:spcPct val="80000"/>
              </a:lnSpc>
              <a:buClr>
                <a:srgbClr val="FF0066"/>
              </a:buClr>
              <a:buFont typeface="Wingdings" pitchFamily="2" charset="2"/>
              <a:buNone/>
              <a:tabLst>
                <a:tab pos="1074738" algn="l"/>
              </a:tabLst>
            </a:pPr>
            <a:r>
              <a:rPr lang="es-MX" sz="2200" dirty="0" smtClean="0">
                <a:solidFill>
                  <a:schemeClr val="tx1"/>
                </a:solidFill>
                <a:latin typeface="Times New Roman" pitchFamily="18" charset="0"/>
                <a:cs typeface="Times New Roman" pitchFamily="18" charset="0"/>
              </a:rPr>
              <a:t>Elaboradas con base en una metodología aprobada internacionalmente, por personal calificado en la atención médica específica, </a:t>
            </a:r>
            <a:r>
              <a:rPr lang="es-ES" sz="2200" dirty="0" smtClean="0">
                <a:solidFill>
                  <a:schemeClr val="tx1"/>
                </a:solidFill>
                <a:latin typeface="Times New Roman" pitchFamily="18" charset="0"/>
                <a:cs typeface="Times New Roman" pitchFamily="18" charset="0"/>
              </a:rPr>
              <a:t>con temas de morbilidad y prioridad sectorial.</a:t>
            </a:r>
          </a:p>
          <a:p>
            <a:pPr marL="65088" indent="-65088" algn="just">
              <a:lnSpc>
                <a:spcPct val="80000"/>
              </a:lnSpc>
              <a:buFontTx/>
              <a:buChar char="•"/>
              <a:tabLst>
                <a:tab pos="1074738" algn="l"/>
              </a:tabLst>
            </a:pPr>
            <a:endParaRPr lang="es-ES" sz="2200" dirty="0" smtClean="0">
              <a:solidFill>
                <a:schemeClr val="tx1"/>
              </a:solidFill>
              <a:latin typeface="Times New Roman" pitchFamily="18" charset="0"/>
              <a:cs typeface="Times New Roman" pitchFamily="18" charset="0"/>
            </a:endParaRPr>
          </a:p>
          <a:p>
            <a:pPr marL="65088" indent="-65088" algn="just">
              <a:lnSpc>
                <a:spcPct val="80000"/>
              </a:lnSpc>
              <a:buClr>
                <a:srgbClr val="FF0066"/>
              </a:buClr>
              <a:buFont typeface="Wingdings" pitchFamily="2" charset="2"/>
              <a:buNone/>
              <a:tabLst>
                <a:tab pos="1074738" algn="l"/>
              </a:tabLst>
            </a:pPr>
            <a:r>
              <a:rPr lang="es-ES" sz="2200" dirty="0" smtClean="0">
                <a:solidFill>
                  <a:schemeClr val="tx1"/>
                </a:solidFill>
                <a:latin typeface="Times New Roman" pitchFamily="18" charset="0"/>
                <a:cs typeface="Times New Roman" pitchFamily="18" charset="0"/>
              </a:rPr>
              <a:t>Por la función que se les atribuye, las Guías de Práctica Clínica </a:t>
            </a:r>
            <a:r>
              <a:rPr lang="es-ES" sz="2200" u="sng" dirty="0" smtClean="0">
                <a:solidFill>
                  <a:schemeClr val="tx1"/>
                </a:solidFill>
                <a:latin typeface="Times New Roman" pitchFamily="18" charset="0"/>
                <a:cs typeface="Times New Roman" pitchFamily="18" charset="0"/>
              </a:rPr>
              <a:t>son  una herramienta de consulta para el personal de salud,</a:t>
            </a:r>
            <a:r>
              <a:rPr lang="es-ES" sz="2200" dirty="0" smtClean="0">
                <a:solidFill>
                  <a:schemeClr val="tx1"/>
                </a:solidFill>
                <a:latin typeface="Times New Roman" pitchFamily="18" charset="0"/>
                <a:cs typeface="Times New Roman" pitchFamily="18" charset="0"/>
              </a:rPr>
              <a:t>  que permita tomar decisiones acertadas en el diagnóstico y tratamiento, para otorgar servicios de atención médica con calidad técnica y segura para el paciente. </a:t>
            </a:r>
          </a:p>
          <a:p>
            <a:pPr algn="ctr"/>
            <a:endParaRPr lang="es-MX" sz="2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2794711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3 Gráfico"/>
          <p:cNvGraphicFramePr>
            <a:graphicFrameLocks/>
          </p:cNvGraphicFramePr>
          <p:nvPr>
            <p:extLst>
              <p:ext uri="{D42A27DB-BD31-4B8C-83A1-F6EECF244321}">
                <p14:modId xmlns:p14="http://schemas.microsoft.com/office/powerpoint/2010/main" val="130852714"/>
              </p:ext>
            </p:extLst>
          </p:nvPr>
        </p:nvGraphicFramePr>
        <p:xfrm>
          <a:off x="-763849" y="969854"/>
          <a:ext cx="7591426" cy="3149600"/>
        </p:xfrm>
        <a:graphic>
          <a:graphicData uri="http://schemas.openxmlformats.org/presentationml/2006/ole">
            <mc:AlternateContent xmlns:mc="http://schemas.openxmlformats.org/markup-compatibility/2006">
              <mc:Choice xmlns:v="urn:schemas-microsoft-com:vml" Requires="v">
                <p:oleObj spid="_x0000_s13329" r:id="rId3" imgW="7590178" imgH="3151905" progId="Excel.Chart.8">
                  <p:embed/>
                </p:oleObj>
              </mc:Choice>
              <mc:Fallback>
                <p:oleObj r:id="rId3" imgW="7590178" imgH="3151905"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849" y="969854"/>
                        <a:ext cx="7591426" cy="314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2 CuadroTexto"/>
          <p:cNvSpPr txBox="1"/>
          <p:nvPr/>
        </p:nvSpPr>
        <p:spPr>
          <a:xfrm>
            <a:off x="475989" y="695217"/>
            <a:ext cx="4321175" cy="339725"/>
          </a:xfrm>
          <a:prstGeom prst="rect">
            <a:avLst/>
          </a:prstGeom>
          <a:noFill/>
        </p:spPr>
        <p:txBody>
          <a:bodyPr>
            <a:spAutoFit/>
          </a:bodyPr>
          <a:lstStyle/>
          <a:p>
            <a:pPr algn="ctr">
              <a:defRPr/>
            </a:pPr>
            <a:r>
              <a:rPr lang="es-ES" sz="1600" b="1" dirty="0">
                <a:solidFill>
                  <a:schemeClr val="accent1">
                    <a:lumMod val="75000"/>
                  </a:schemeClr>
                </a:solidFill>
                <a:latin typeface="Times New Roman" pitchFamily="18" charset="0"/>
                <a:cs typeface="Times New Roman" pitchFamily="18" charset="0"/>
              </a:rPr>
              <a:t>12. ¿Cómo toma usted las decisiones?</a:t>
            </a:r>
          </a:p>
        </p:txBody>
      </p:sp>
      <p:graphicFrame>
        <p:nvGraphicFramePr>
          <p:cNvPr id="4" name="3 Tabla"/>
          <p:cNvGraphicFramePr>
            <a:graphicFrameLocks noGrp="1"/>
          </p:cNvGraphicFramePr>
          <p:nvPr>
            <p:extLst>
              <p:ext uri="{D42A27DB-BD31-4B8C-83A1-F6EECF244321}">
                <p14:modId xmlns:p14="http://schemas.microsoft.com/office/powerpoint/2010/main" val="2599242668"/>
              </p:ext>
            </p:extLst>
          </p:nvPr>
        </p:nvGraphicFramePr>
        <p:xfrm>
          <a:off x="3382027" y="4089292"/>
          <a:ext cx="5337973" cy="2534280"/>
        </p:xfrm>
        <a:graphic>
          <a:graphicData uri="http://schemas.openxmlformats.org/drawingml/2006/table">
            <a:tbl>
              <a:tblPr firstRow="1" bandRow="1">
                <a:tableStyleId>{7DF18680-E054-41AD-8BC1-D1AEF772440D}</a:tableStyleId>
              </a:tblPr>
              <a:tblGrid>
                <a:gridCol w="409801"/>
                <a:gridCol w="4330146"/>
                <a:gridCol w="598026"/>
              </a:tblGrid>
              <a:tr h="360040">
                <a:tc>
                  <a:txBody>
                    <a:bodyPr/>
                    <a:lstStyle/>
                    <a:p>
                      <a:r>
                        <a:rPr lang="es-MX" sz="1400" dirty="0" smtClean="0">
                          <a:latin typeface="Times New Roman" pitchFamily="18" charset="0"/>
                          <a:cs typeface="Times New Roman" pitchFamily="18" charset="0"/>
                        </a:rPr>
                        <a:t>1</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Experiencia</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b="1" dirty="0" smtClean="0">
                          <a:latin typeface="Times New Roman" pitchFamily="18" charset="0"/>
                          <a:cs typeface="Times New Roman" pitchFamily="18" charset="0"/>
                        </a:rPr>
                        <a:t>304</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2</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Consulta a otros colegas y compañeros de trabajo</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0" dirty="0" smtClean="0">
                          <a:latin typeface="Times New Roman" pitchFamily="18" charset="0"/>
                          <a:cs typeface="Times New Roman" pitchFamily="18" charset="0"/>
                        </a:rPr>
                        <a:t>176</a:t>
                      </a:r>
                      <a:endParaRPr lang="es-MX" sz="1400" b="1" dirty="0">
                        <a:latin typeface="Times New Roman" pitchFamily="18" charset="0"/>
                        <a:cs typeface="Times New Roman" pitchFamily="18" charset="0"/>
                      </a:endParaRPr>
                    </a:p>
                  </a:txBody>
                  <a:tcPr/>
                </a:tc>
              </a:tr>
              <a:tr h="323840">
                <a:tc>
                  <a:txBody>
                    <a:bodyPr/>
                    <a:lstStyle/>
                    <a:p>
                      <a:r>
                        <a:rPr lang="es-MX" sz="1400" kern="1200" dirty="0" smtClean="0">
                          <a:effectLst/>
                          <a:latin typeface="Times New Roman" pitchFamily="18" charset="0"/>
                          <a:cs typeface="Times New Roman" pitchFamily="18" charset="0"/>
                        </a:rPr>
                        <a:t>3</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Uso de las Normas Oficiales Mexicanas</a:t>
                      </a:r>
                      <a:r>
                        <a:rPr lang="es-MX" sz="1400" kern="1200" baseline="0" dirty="0" smtClean="0">
                          <a:effectLst/>
                          <a:latin typeface="Times New Roman" pitchFamily="18" charset="0"/>
                          <a:cs typeface="Times New Roman" pitchFamily="18" charset="0"/>
                        </a:rPr>
                        <a:t> o Lineamientos de los Programas</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0" dirty="0" smtClean="0">
                          <a:latin typeface="Times New Roman" pitchFamily="18" charset="0"/>
                          <a:cs typeface="Times New Roman" pitchFamily="18" charset="0"/>
                        </a:rPr>
                        <a:t>501</a:t>
                      </a:r>
                      <a:endParaRPr lang="es-MX" sz="1400" b="1" dirty="0">
                        <a:latin typeface="Times New Roman" pitchFamily="18" charset="0"/>
                        <a:cs typeface="Times New Roman" pitchFamily="18" charset="0"/>
                      </a:endParaRPr>
                    </a:p>
                  </a:txBody>
                  <a:tcPr/>
                </a:tc>
              </a:tr>
              <a:tr h="288032">
                <a:tc>
                  <a:txBody>
                    <a:bodyPr/>
                    <a:lstStyle/>
                    <a:p>
                      <a:r>
                        <a:rPr lang="es-MX" sz="1400" kern="1200" dirty="0" smtClean="0">
                          <a:effectLst/>
                          <a:latin typeface="Times New Roman" pitchFamily="18" charset="0"/>
                          <a:cs typeface="Times New Roman" pitchFamily="18" charset="0"/>
                        </a:rPr>
                        <a:t>4</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Por libros</a:t>
                      </a:r>
                      <a:r>
                        <a:rPr lang="es-MX" sz="1400" kern="1200" baseline="0" dirty="0" smtClean="0">
                          <a:effectLst/>
                          <a:latin typeface="Times New Roman" pitchFamily="18" charset="0"/>
                          <a:cs typeface="Times New Roman" pitchFamily="18" charset="0"/>
                        </a:rPr>
                        <a:t> de texto</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0" dirty="0" smtClean="0">
                          <a:latin typeface="Times New Roman" pitchFamily="18" charset="0"/>
                          <a:cs typeface="Times New Roman" pitchFamily="18" charset="0"/>
                        </a:rPr>
                        <a:t>192</a:t>
                      </a:r>
                      <a:endParaRPr lang="es-MX" sz="1400" b="1" dirty="0">
                        <a:latin typeface="Times New Roman" pitchFamily="18" charset="0"/>
                        <a:cs typeface="Times New Roman" pitchFamily="18" charset="0"/>
                      </a:endParaRPr>
                    </a:p>
                  </a:txBody>
                  <a:tcPr/>
                </a:tc>
              </a:tr>
              <a:tr h="302240">
                <a:tc>
                  <a:txBody>
                    <a:bodyPr/>
                    <a:lstStyle/>
                    <a:p>
                      <a:r>
                        <a:rPr lang="es-MX" sz="1400" kern="1200" dirty="0" smtClean="0">
                          <a:effectLst/>
                          <a:latin typeface="Times New Roman" pitchFamily="18" charset="0"/>
                          <a:cs typeface="Times New Roman" pitchFamily="18" charset="0"/>
                        </a:rPr>
                        <a:t>5</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0" kern="1200" dirty="0" smtClean="0">
                          <a:solidFill>
                            <a:schemeClr val="dk1"/>
                          </a:solidFill>
                          <a:effectLst/>
                          <a:latin typeface="Times New Roman" pitchFamily="18" charset="0"/>
                          <a:ea typeface="+mn-ea"/>
                          <a:cs typeface="Times New Roman" pitchFamily="18" charset="0"/>
                        </a:rPr>
                        <a:t>Mediante</a:t>
                      </a:r>
                      <a:r>
                        <a:rPr lang="es-MX" sz="1400" b="0" kern="1200" baseline="0" dirty="0" smtClean="0">
                          <a:solidFill>
                            <a:schemeClr val="dk1"/>
                          </a:solidFill>
                          <a:effectLst/>
                          <a:latin typeface="Times New Roman" pitchFamily="18" charset="0"/>
                          <a:ea typeface="+mn-ea"/>
                          <a:cs typeface="Times New Roman" pitchFamily="18" charset="0"/>
                        </a:rPr>
                        <a:t> artículos científicos revistas y publicaciones</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0" dirty="0" smtClean="0">
                          <a:latin typeface="Times New Roman" pitchFamily="18" charset="0"/>
                          <a:cs typeface="Times New Roman" pitchFamily="18" charset="0"/>
                        </a:rPr>
                        <a:t>256</a:t>
                      </a:r>
                      <a:endParaRPr lang="es-MX" sz="1400" b="1" dirty="0">
                        <a:latin typeface="Times New Roman" pitchFamily="18" charset="0"/>
                        <a:cs typeface="Times New Roman" pitchFamily="18" charset="0"/>
                      </a:endParaRPr>
                    </a:p>
                  </a:txBody>
                  <a:tcPr/>
                </a:tc>
              </a:tr>
              <a:tr h="288032">
                <a:tc>
                  <a:txBody>
                    <a:bodyPr/>
                    <a:lstStyle/>
                    <a:p>
                      <a:r>
                        <a:rPr lang="es-MX" sz="1400" kern="1200" dirty="0" smtClean="0">
                          <a:effectLst/>
                          <a:latin typeface="Times New Roman" pitchFamily="18" charset="0"/>
                          <a:cs typeface="Times New Roman" pitchFamily="18" charset="0"/>
                        </a:rPr>
                        <a:t>6</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0" kern="1200" dirty="0" smtClean="0">
                          <a:solidFill>
                            <a:schemeClr val="tx1"/>
                          </a:solidFill>
                          <a:effectLst/>
                          <a:latin typeface="Times New Roman" pitchFamily="18" charset="0"/>
                          <a:ea typeface="+mn-ea"/>
                          <a:cs typeface="Times New Roman" pitchFamily="18" charset="0"/>
                        </a:rPr>
                        <a:t>Utiliza</a:t>
                      </a:r>
                      <a:r>
                        <a:rPr lang="es-MX" sz="1400" b="0" kern="1200" baseline="0" dirty="0" smtClean="0">
                          <a:solidFill>
                            <a:schemeClr val="tx1"/>
                          </a:solidFill>
                          <a:effectLst/>
                          <a:latin typeface="Times New Roman" pitchFamily="18" charset="0"/>
                          <a:ea typeface="+mn-ea"/>
                          <a:cs typeface="Times New Roman" pitchFamily="18" charset="0"/>
                        </a:rPr>
                        <a:t> Guías de Práctica Clínica</a:t>
                      </a:r>
                      <a:endParaRPr lang="es-MX" sz="1400" b="0" kern="1200" dirty="0">
                        <a:solidFill>
                          <a:schemeClr val="tx1"/>
                        </a:solidFill>
                        <a:effectLst/>
                        <a:latin typeface="Times New Roman" pitchFamily="18" charset="0"/>
                        <a:ea typeface="+mn-ea"/>
                        <a:cs typeface="Times New Roman" pitchFamily="18" charset="0"/>
                      </a:endParaRPr>
                    </a:p>
                  </a:txBody>
                  <a:tcPr/>
                </a:tc>
                <a:tc>
                  <a:txBody>
                    <a:bodyPr/>
                    <a:lstStyle/>
                    <a:p>
                      <a:r>
                        <a:rPr lang="es-MX" sz="1400" b="0" dirty="0" smtClean="0">
                          <a:solidFill>
                            <a:schemeClr val="tx1"/>
                          </a:solidFill>
                          <a:latin typeface="Times New Roman" pitchFamily="18" charset="0"/>
                          <a:cs typeface="Times New Roman" pitchFamily="18" charset="0"/>
                        </a:rPr>
                        <a:t>300</a:t>
                      </a:r>
                      <a:endParaRPr lang="es-MX" sz="1400" b="0" dirty="0">
                        <a:solidFill>
                          <a:schemeClr val="tx1"/>
                        </a:solidFill>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7</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b="0" kern="1200" dirty="0" smtClean="0">
                          <a:solidFill>
                            <a:schemeClr val="tx1"/>
                          </a:solidFill>
                          <a:effectLst/>
                          <a:latin typeface="Times New Roman" pitchFamily="18" charset="0"/>
                          <a:ea typeface="+mn-ea"/>
                          <a:cs typeface="Times New Roman" pitchFamily="18" charset="0"/>
                        </a:rPr>
                        <a:t>Planes de Cuidados de Enfermería</a:t>
                      </a:r>
                      <a:endParaRPr lang="es-MX" sz="1400" b="0" kern="1200" dirty="0">
                        <a:solidFill>
                          <a:schemeClr val="tx1"/>
                        </a:solidFill>
                        <a:effectLst/>
                        <a:latin typeface="Times New Roman" pitchFamily="18" charset="0"/>
                        <a:ea typeface="+mn-ea"/>
                        <a:cs typeface="Times New Roman" pitchFamily="18" charset="0"/>
                      </a:endParaRPr>
                    </a:p>
                  </a:txBody>
                  <a:tcPr/>
                </a:tc>
                <a:tc>
                  <a:txBody>
                    <a:bodyPr/>
                    <a:lstStyle/>
                    <a:p>
                      <a:r>
                        <a:rPr lang="es-MX" sz="1400" b="0" dirty="0" smtClean="0">
                          <a:solidFill>
                            <a:schemeClr val="tx1"/>
                          </a:solidFill>
                          <a:latin typeface="Times New Roman" pitchFamily="18" charset="0"/>
                          <a:cs typeface="Times New Roman" pitchFamily="18" charset="0"/>
                        </a:rPr>
                        <a:t>102</a:t>
                      </a:r>
                      <a:endParaRPr lang="es-MX" sz="1400" b="0" dirty="0">
                        <a:solidFill>
                          <a:schemeClr val="tx1"/>
                        </a:solidFill>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3267020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4 Gráfico"/>
          <p:cNvGraphicFramePr>
            <a:graphicFrameLocks/>
          </p:cNvGraphicFramePr>
          <p:nvPr>
            <p:extLst>
              <p:ext uri="{D42A27DB-BD31-4B8C-83A1-F6EECF244321}">
                <p14:modId xmlns:p14="http://schemas.microsoft.com/office/powerpoint/2010/main" val="2026895971"/>
              </p:ext>
            </p:extLst>
          </p:nvPr>
        </p:nvGraphicFramePr>
        <p:xfrm>
          <a:off x="3670526" y="1174981"/>
          <a:ext cx="5004048" cy="29523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2 Tabla"/>
          <p:cNvGraphicFramePr>
            <a:graphicFrameLocks noGrp="1"/>
          </p:cNvGraphicFramePr>
          <p:nvPr>
            <p:extLst>
              <p:ext uri="{D42A27DB-BD31-4B8C-83A1-F6EECF244321}">
                <p14:modId xmlns:p14="http://schemas.microsoft.com/office/powerpoint/2010/main" val="1504455804"/>
              </p:ext>
            </p:extLst>
          </p:nvPr>
        </p:nvGraphicFramePr>
        <p:xfrm>
          <a:off x="250825" y="3789363"/>
          <a:ext cx="5147893" cy="2508880"/>
        </p:xfrm>
        <a:graphic>
          <a:graphicData uri="http://schemas.openxmlformats.org/drawingml/2006/table">
            <a:tbl>
              <a:tblPr firstRow="1" bandRow="1">
                <a:tableStyleId>{F5AB1C69-6EDB-4FF4-983F-18BD219EF322}</a:tableStyleId>
              </a:tblPr>
              <a:tblGrid>
                <a:gridCol w="370384"/>
                <a:gridCol w="4301520"/>
                <a:gridCol w="475989"/>
              </a:tblGrid>
              <a:tr h="360040">
                <a:tc>
                  <a:txBody>
                    <a:bodyPr/>
                    <a:lstStyle/>
                    <a:p>
                      <a:r>
                        <a:rPr lang="es-MX" sz="1400" dirty="0" smtClean="0">
                          <a:latin typeface="Times New Roman" pitchFamily="18" charset="0"/>
                          <a:cs typeface="Times New Roman" pitchFamily="18" charset="0"/>
                        </a:rPr>
                        <a:t>1</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Son comprensibles y útiles para la toma de decisiones </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dirty="0" smtClean="0">
                          <a:latin typeface="Times New Roman" pitchFamily="18" charset="0"/>
                          <a:cs typeface="Times New Roman" pitchFamily="18" charset="0"/>
                        </a:rPr>
                        <a:t>472</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2</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Son útiles en su consulta para la prescripción de medicamentos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179</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3</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Complementan mi conocimiento sobre los padecimientos y como abordarlos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351</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4</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Son poco comprensibles y poco aplicables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14</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5</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No añaden nada a lo que ya conocía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12</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6</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Los uso y promuevo entre mis compañeros de trabajo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161</a:t>
                      </a:r>
                      <a:endParaRPr lang="es-MX" sz="1400" b="1" dirty="0">
                        <a:latin typeface="Times New Roman" pitchFamily="18" charset="0"/>
                        <a:cs typeface="Times New Roman" pitchFamily="18" charset="0"/>
                      </a:endParaRPr>
                    </a:p>
                  </a:txBody>
                  <a:tcPr/>
                </a:tc>
              </a:tr>
            </a:tbl>
          </a:graphicData>
        </a:graphic>
      </p:graphicFrame>
      <p:sp>
        <p:nvSpPr>
          <p:cNvPr id="4" name="4 Rectángulo"/>
          <p:cNvSpPr>
            <a:spLocks noChangeArrowheads="1"/>
          </p:cNvSpPr>
          <p:nvPr/>
        </p:nvSpPr>
        <p:spPr bwMode="auto">
          <a:xfrm>
            <a:off x="-1" y="741025"/>
            <a:ext cx="8843375" cy="338554"/>
          </a:xfrm>
          <a:prstGeom prst="rect">
            <a:avLst/>
          </a:prstGeom>
          <a:noFill/>
          <a:ln w="9525">
            <a:noFill/>
            <a:miter lim="800000"/>
            <a:headEnd/>
            <a:tailEnd/>
          </a:ln>
        </p:spPr>
        <p:txBody>
          <a:bodyPr wrap="square">
            <a:spAutoFit/>
          </a:bodyPr>
          <a:lstStyle/>
          <a:p>
            <a:pPr algn="just"/>
            <a:r>
              <a:rPr lang="es-MX" sz="1600" b="1">
                <a:solidFill>
                  <a:srgbClr val="376092"/>
                </a:solidFill>
                <a:latin typeface="Times New Roman" pitchFamily="18" charset="0"/>
                <a:cs typeface="Times New Roman" pitchFamily="18" charset="0"/>
              </a:rPr>
              <a:t>18.  Si ha consultado o conocido alguna (s) GPC, qué le parece la estructura y recomendaciones:</a:t>
            </a:r>
          </a:p>
        </p:txBody>
      </p:sp>
    </p:spTree>
    <p:extLst>
      <p:ext uri="{BB962C8B-B14F-4D97-AF65-F5344CB8AC3E}">
        <p14:creationId xmlns:p14="http://schemas.microsoft.com/office/powerpoint/2010/main" val="669574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43"/>
          <p:cNvSpPr>
            <a:spLocks noChangeArrowheads="1"/>
          </p:cNvSpPr>
          <p:nvPr/>
        </p:nvSpPr>
        <p:spPr bwMode="auto">
          <a:xfrm>
            <a:off x="433773" y="1493837"/>
            <a:ext cx="2160588" cy="1800225"/>
          </a:xfrm>
          <a:prstGeom prst="irregularSeal1">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wrap="none" anchor="ctr"/>
          <a:lstStyle/>
          <a:p>
            <a:pPr>
              <a:defRPr/>
            </a:pPr>
            <a:endParaRPr lang="es-MX">
              <a:latin typeface="Times New Roman" pitchFamily="18" charset="0"/>
              <a:cs typeface="Times New Roman" pitchFamily="18" charset="0"/>
            </a:endParaRPr>
          </a:p>
        </p:txBody>
      </p:sp>
      <p:sp>
        <p:nvSpPr>
          <p:cNvPr id="3" name="2 Rectángulo"/>
          <p:cNvSpPr/>
          <p:nvPr/>
        </p:nvSpPr>
        <p:spPr>
          <a:xfrm>
            <a:off x="135323" y="701675"/>
            <a:ext cx="7931150" cy="585787"/>
          </a:xfrm>
          <a:prstGeom prst="rect">
            <a:avLst/>
          </a:prstGeom>
        </p:spPr>
        <p:txBody>
          <a:bodyPr>
            <a:spAutoFit/>
          </a:bodyPr>
          <a:lstStyle/>
          <a:p>
            <a:pPr algn="just">
              <a:defRPr/>
            </a:pPr>
            <a:r>
              <a:rPr lang="es-MX" sz="1600" b="1" dirty="0">
                <a:solidFill>
                  <a:schemeClr val="accent1">
                    <a:lumMod val="75000"/>
                  </a:schemeClr>
                </a:solidFill>
                <a:latin typeface="Times New Roman" pitchFamily="18" charset="0"/>
                <a:cs typeface="Times New Roman" pitchFamily="18" charset="0"/>
              </a:rPr>
              <a:t>17. Identifique las tres principales razones que a su entender le impiden conocer y utilizar las GPC en su práctica profesional</a:t>
            </a:r>
          </a:p>
        </p:txBody>
      </p:sp>
      <p:graphicFrame>
        <p:nvGraphicFramePr>
          <p:cNvPr id="4" name="5 Gráfico"/>
          <p:cNvGraphicFramePr>
            <a:graphicFrameLocks/>
          </p:cNvGraphicFramePr>
          <p:nvPr>
            <p:extLst>
              <p:ext uri="{D42A27DB-BD31-4B8C-83A1-F6EECF244321}">
                <p14:modId xmlns:p14="http://schemas.microsoft.com/office/powerpoint/2010/main" val="2357522570"/>
              </p:ext>
            </p:extLst>
          </p:nvPr>
        </p:nvGraphicFramePr>
        <p:xfrm>
          <a:off x="3191856" y="1062459"/>
          <a:ext cx="4896544" cy="31683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4 Tabla"/>
          <p:cNvGraphicFramePr>
            <a:graphicFrameLocks noGrp="1"/>
          </p:cNvGraphicFramePr>
          <p:nvPr>
            <p:extLst>
              <p:ext uri="{D42A27DB-BD31-4B8C-83A1-F6EECF244321}">
                <p14:modId xmlns:p14="http://schemas.microsoft.com/office/powerpoint/2010/main" val="1003831968"/>
              </p:ext>
            </p:extLst>
          </p:nvPr>
        </p:nvGraphicFramePr>
        <p:xfrm>
          <a:off x="289311" y="3743235"/>
          <a:ext cx="6161593" cy="2939400"/>
        </p:xfrm>
        <a:graphic>
          <a:graphicData uri="http://schemas.openxmlformats.org/drawingml/2006/table">
            <a:tbl>
              <a:tblPr firstRow="1" bandRow="1">
                <a:tableStyleId>{7DF18680-E054-41AD-8BC1-D1AEF772440D}</a:tableStyleId>
              </a:tblPr>
              <a:tblGrid>
                <a:gridCol w="370384"/>
                <a:gridCol w="5014595"/>
                <a:gridCol w="776614"/>
              </a:tblGrid>
              <a:tr h="360040">
                <a:tc>
                  <a:txBody>
                    <a:bodyPr/>
                    <a:lstStyle/>
                    <a:p>
                      <a:r>
                        <a:rPr lang="es-MX" sz="1400" dirty="0" smtClean="0">
                          <a:latin typeface="Times New Roman" pitchFamily="18" charset="0"/>
                          <a:cs typeface="Times New Roman" pitchFamily="18" charset="0"/>
                        </a:rPr>
                        <a:t>1</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No ha habido difusión, capacitación para conocer las GPC </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dirty="0" smtClean="0">
                          <a:latin typeface="Times New Roman" pitchFamily="18" charset="0"/>
                          <a:cs typeface="Times New Roman" pitchFamily="18" charset="0"/>
                        </a:rPr>
                        <a:t>449</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2</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Las recomendaciones de las GPC no son aplicables  a su actividad Profesional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59</a:t>
                      </a:r>
                      <a:endParaRPr lang="es-MX" sz="1400" b="1" dirty="0">
                        <a:latin typeface="Times New Roman" pitchFamily="18" charset="0"/>
                        <a:cs typeface="Times New Roman" pitchFamily="18" charset="0"/>
                      </a:endParaRPr>
                    </a:p>
                  </a:txBody>
                  <a:tcPr/>
                </a:tc>
              </a:tr>
              <a:tr h="323840">
                <a:tc>
                  <a:txBody>
                    <a:bodyPr/>
                    <a:lstStyle/>
                    <a:p>
                      <a:r>
                        <a:rPr lang="es-MX" sz="1400" kern="1200" dirty="0" smtClean="0">
                          <a:effectLst/>
                          <a:latin typeface="Times New Roman" pitchFamily="18" charset="0"/>
                          <a:cs typeface="Times New Roman" pitchFamily="18" charset="0"/>
                        </a:rPr>
                        <a:t>3</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Falta de tiempo para realizar la consulta de las GPC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239</a:t>
                      </a:r>
                      <a:endParaRPr lang="es-MX" sz="1400" b="1" dirty="0">
                        <a:latin typeface="Times New Roman" pitchFamily="18" charset="0"/>
                        <a:cs typeface="Times New Roman" pitchFamily="18" charset="0"/>
                      </a:endParaRPr>
                    </a:p>
                  </a:txBody>
                  <a:tcPr/>
                </a:tc>
              </a:tr>
              <a:tr h="288032">
                <a:tc>
                  <a:txBody>
                    <a:bodyPr/>
                    <a:lstStyle/>
                    <a:p>
                      <a:r>
                        <a:rPr lang="es-MX" sz="1400" kern="1200" dirty="0" smtClean="0">
                          <a:effectLst/>
                          <a:latin typeface="Times New Roman" pitchFamily="18" charset="0"/>
                          <a:cs typeface="Times New Roman" pitchFamily="18" charset="0"/>
                        </a:rPr>
                        <a:t>4</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Prefiero confiar en mi experiencia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57</a:t>
                      </a:r>
                      <a:endParaRPr lang="es-MX" sz="1400" b="1" dirty="0">
                        <a:latin typeface="Times New Roman" pitchFamily="18" charset="0"/>
                        <a:cs typeface="Times New Roman" pitchFamily="18" charset="0"/>
                      </a:endParaRPr>
                    </a:p>
                  </a:txBody>
                  <a:tcPr/>
                </a:tc>
              </a:tr>
              <a:tr h="302240">
                <a:tc>
                  <a:txBody>
                    <a:bodyPr/>
                    <a:lstStyle/>
                    <a:p>
                      <a:r>
                        <a:rPr lang="es-MX" sz="1400" kern="1200" dirty="0" smtClean="0">
                          <a:effectLst/>
                          <a:latin typeface="Times New Roman" pitchFamily="18" charset="0"/>
                          <a:cs typeface="Times New Roman" pitchFamily="18" charset="0"/>
                        </a:rPr>
                        <a:t>5</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Prefiere confiar  en   consultar a otros colegas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35</a:t>
                      </a:r>
                      <a:endParaRPr lang="es-MX" sz="1400" b="1" dirty="0">
                        <a:latin typeface="Times New Roman" pitchFamily="18" charset="0"/>
                        <a:cs typeface="Times New Roman" pitchFamily="18" charset="0"/>
                      </a:endParaRPr>
                    </a:p>
                  </a:txBody>
                  <a:tcPr/>
                </a:tc>
              </a:tr>
              <a:tr h="288032">
                <a:tc>
                  <a:txBody>
                    <a:bodyPr/>
                    <a:lstStyle/>
                    <a:p>
                      <a:r>
                        <a:rPr lang="es-MX" sz="1400" kern="1200" dirty="0" smtClean="0">
                          <a:effectLst/>
                          <a:latin typeface="Times New Roman" pitchFamily="18" charset="0"/>
                          <a:cs typeface="Times New Roman" pitchFamily="18" charset="0"/>
                        </a:rPr>
                        <a:t>6</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Las GPC no están disponibles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173</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7</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Ya existen en mi servicio lineamientos o protocolos para la atención con carácter obligatorio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60</a:t>
                      </a:r>
                      <a:endParaRPr lang="es-MX" sz="1400" b="1" dirty="0">
                        <a:latin typeface="Times New Roman" pitchFamily="18" charset="0"/>
                        <a:cs typeface="Times New Roman" pitchFamily="18" charset="0"/>
                      </a:endParaRPr>
                    </a:p>
                  </a:txBody>
                  <a:tcPr/>
                </a:tc>
              </a:tr>
              <a:tr h="244440">
                <a:tc>
                  <a:txBody>
                    <a:bodyPr/>
                    <a:lstStyle/>
                    <a:p>
                      <a:r>
                        <a:rPr lang="es-MX" sz="1400" kern="1200" dirty="0" smtClean="0">
                          <a:effectLst/>
                          <a:latin typeface="Times New Roman" pitchFamily="18" charset="0"/>
                          <a:cs typeface="Times New Roman" pitchFamily="18" charset="0"/>
                        </a:rPr>
                        <a:t>8</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Otra</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72</a:t>
                      </a:r>
                      <a:endParaRPr lang="es-MX" sz="1400" b="1" dirty="0">
                        <a:latin typeface="Times New Roman" pitchFamily="18" charset="0"/>
                        <a:cs typeface="Times New Roman" pitchFamily="18" charset="0"/>
                      </a:endParaRPr>
                    </a:p>
                  </a:txBody>
                  <a:tcPr/>
                </a:tc>
              </a:tr>
            </a:tbl>
          </a:graphicData>
        </a:graphic>
      </p:graphicFrame>
      <p:sp>
        <p:nvSpPr>
          <p:cNvPr id="6" name="4 CuadroTexto"/>
          <p:cNvSpPr txBox="1">
            <a:spLocks noChangeArrowheads="1"/>
          </p:cNvSpPr>
          <p:nvPr/>
        </p:nvSpPr>
        <p:spPr bwMode="auto">
          <a:xfrm>
            <a:off x="721111" y="2143125"/>
            <a:ext cx="2160587" cy="366712"/>
          </a:xfrm>
          <a:prstGeom prst="rect">
            <a:avLst/>
          </a:prstGeom>
          <a:noFill/>
          <a:ln w="9525">
            <a:noFill/>
            <a:miter lim="800000"/>
            <a:headEnd/>
            <a:tailEnd/>
          </a:ln>
        </p:spPr>
        <p:txBody>
          <a:bodyPr>
            <a:spAutoFit/>
          </a:bodyPr>
          <a:lstStyle/>
          <a:p>
            <a:r>
              <a:rPr lang="es-MX" b="1">
                <a:latin typeface="Times New Roman" pitchFamily="18" charset="0"/>
                <a:cs typeface="Times New Roman" pitchFamily="18" charset="0"/>
              </a:rPr>
              <a:t>BARRERAS</a:t>
            </a:r>
          </a:p>
        </p:txBody>
      </p:sp>
    </p:spTree>
    <p:extLst>
      <p:ext uri="{BB962C8B-B14F-4D97-AF65-F5344CB8AC3E}">
        <p14:creationId xmlns:p14="http://schemas.microsoft.com/office/powerpoint/2010/main" val="3738871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3 Gráfico"/>
          <p:cNvGraphicFramePr>
            <a:graphicFrameLocks/>
          </p:cNvGraphicFramePr>
          <p:nvPr>
            <p:extLst>
              <p:ext uri="{D42A27DB-BD31-4B8C-83A1-F6EECF244321}">
                <p14:modId xmlns:p14="http://schemas.microsoft.com/office/powerpoint/2010/main" val="665480168"/>
              </p:ext>
            </p:extLst>
          </p:nvPr>
        </p:nvGraphicFramePr>
        <p:xfrm>
          <a:off x="2720975" y="1414986"/>
          <a:ext cx="5321300" cy="3054350"/>
        </p:xfrm>
        <a:graphic>
          <a:graphicData uri="http://schemas.openxmlformats.org/presentationml/2006/ole">
            <mc:AlternateContent xmlns:mc="http://schemas.openxmlformats.org/markup-compatibility/2006">
              <mc:Choice xmlns:v="urn:schemas-microsoft-com:vml" Requires="v">
                <p:oleObj spid="_x0000_s14353" r:id="rId3" imgW="5322269" imgH="3054361" progId="Excel.Chart.8">
                  <p:embed/>
                </p:oleObj>
              </mc:Choice>
              <mc:Fallback>
                <p:oleObj r:id="rId3" imgW="5322269" imgH="3054361"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975" y="1414986"/>
                        <a:ext cx="5321300" cy="3054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2 Tabla"/>
          <p:cNvGraphicFramePr>
            <a:graphicFrameLocks noGrp="1"/>
          </p:cNvGraphicFramePr>
          <p:nvPr>
            <p:extLst>
              <p:ext uri="{D42A27DB-BD31-4B8C-83A1-F6EECF244321}">
                <p14:modId xmlns:p14="http://schemas.microsoft.com/office/powerpoint/2010/main" val="468555866"/>
              </p:ext>
            </p:extLst>
          </p:nvPr>
        </p:nvGraphicFramePr>
        <p:xfrm>
          <a:off x="312738" y="4181259"/>
          <a:ext cx="5774911" cy="2508880"/>
        </p:xfrm>
        <a:graphic>
          <a:graphicData uri="http://schemas.openxmlformats.org/drawingml/2006/table">
            <a:tbl>
              <a:tblPr firstRow="1" bandRow="1">
                <a:tableStyleId>{93296810-A885-4BE3-A3E7-6D5BEEA58F35}</a:tableStyleId>
              </a:tblPr>
              <a:tblGrid>
                <a:gridCol w="370384"/>
                <a:gridCol w="4753174"/>
                <a:gridCol w="651353"/>
              </a:tblGrid>
              <a:tr h="360040">
                <a:tc>
                  <a:txBody>
                    <a:bodyPr/>
                    <a:lstStyle/>
                    <a:p>
                      <a:r>
                        <a:rPr lang="es-MX" sz="1400" dirty="0" smtClean="0">
                          <a:latin typeface="Times New Roman" pitchFamily="18" charset="0"/>
                          <a:cs typeface="Times New Roman" pitchFamily="18" charset="0"/>
                        </a:rPr>
                        <a:t>1</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En la toma de decisiones en la atención de los pacientes </a:t>
                      </a:r>
                      <a:endParaRPr lang="es-MX" sz="1400" b="1" dirty="0" smtClean="0">
                        <a:solidFill>
                          <a:srgbClr val="002060"/>
                        </a:solidFill>
                        <a:latin typeface="Times New Roman" pitchFamily="18" charset="0"/>
                        <a:cs typeface="Times New Roman" pitchFamily="18" charset="0"/>
                      </a:endParaRPr>
                    </a:p>
                  </a:txBody>
                  <a:tcPr/>
                </a:tc>
                <a:tc>
                  <a:txBody>
                    <a:bodyPr/>
                    <a:lstStyle/>
                    <a:p>
                      <a:r>
                        <a:rPr lang="es-MX" sz="1400" dirty="0" smtClean="0">
                          <a:latin typeface="Times New Roman" pitchFamily="18" charset="0"/>
                          <a:cs typeface="Times New Roman" pitchFamily="18" charset="0"/>
                        </a:rPr>
                        <a:t>509</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2</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Cuando tenga dudas sobre diagnóstico o tratamiento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361</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3</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Para una mejor prescripción de medicamentos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238</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4</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Usare las GPC en las sesiones clínicas de mi servicio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252</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5</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La (s) GPC me van a servir para la formación de pasantes y residentes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331</a:t>
                      </a:r>
                      <a:endParaRPr lang="es-MX" sz="1400" b="1" dirty="0">
                        <a:latin typeface="Times New Roman" pitchFamily="18" charset="0"/>
                        <a:cs typeface="Times New Roman" pitchFamily="18" charset="0"/>
                      </a:endParaRPr>
                    </a:p>
                  </a:txBody>
                  <a:tcPr/>
                </a:tc>
              </a:tr>
              <a:tr h="370840">
                <a:tc>
                  <a:txBody>
                    <a:bodyPr/>
                    <a:lstStyle/>
                    <a:p>
                      <a:r>
                        <a:rPr lang="es-MX" sz="1400" kern="1200" dirty="0" smtClean="0">
                          <a:effectLst/>
                          <a:latin typeface="Times New Roman" pitchFamily="18" charset="0"/>
                          <a:cs typeface="Times New Roman" pitchFamily="18" charset="0"/>
                        </a:rPr>
                        <a:t>6</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kern="1200" dirty="0" smtClean="0">
                          <a:effectLst/>
                          <a:latin typeface="Times New Roman" pitchFamily="18" charset="0"/>
                          <a:cs typeface="Times New Roman" pitchFamily="18" charset="0"/>
                        </a:rPr>
                        <a:t>Consulta bibliográfica basada en evidencia  para fundamentar  mis publicaciones </a:t>
                      </a:r>
                      <a:endParaRPr lang="es-MX" sz="14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400" dirty="0" smtClean="0">
                          <a:latin typeface="Times New Roman" pitchFamily="18" charset="0"/>
                          <a:cs typeface="Times New Roman" pitchFamily="18" charset="0"/>
                        </a:rPr>
                        <a:t>180</a:t>
                      </a:r>
                      <a:endParaRPr lang="es-MX" sz="1400" b="1" dirty="0">
                        <a:latin typeface="Times New Roman" pitchFamily="18" charset="0"/>
                        <a:cs typeface="Times New Roman" pitchFamily="18" charset="0"/>
                      </a:endParaRPr>
                    </a:p>
                  </a:txBody>
                  <a:tcPr/>
                </a:tc>
              </a:tr>
            </a:tbl>
          </a:graphicData>
        </a:graphic>
      </p:graphicFrame>
      <p:sp>
        <p:nvSpPr>
          <p:cNvPr id="4" name="3 Rectángulo"/>
          <p:cNvSpPr/>
          <p:nvPr/>
        </p:nvSpPr>
        <p:spPr>
          <a:xfrm>
            <a:off x="47625" y="818086"/>
            <a:ext cx="8075613" cy="339725"/>
          </a:xfrm>
          <a:prstGeom prst="rect">
            <a:avLst/>
          </a:prstGeom>
        </p:spPr>
        <p:txBody>
          <a:bodyPr>
            <a:spAutoFit/>
          </a:bodyPr>
          <a:lstStyle/>
          <a:p>
            <a:pPr algn="just">
              <a:defRPr/>
            </a:pPr>
            <a:r>
              <a:rPr lang="es-MX" sz="1600" b="1" dirty="0">
                <a:solidFill>
                  <a:schemeClr val="accent1">
                    <a:lumMod val="75000"/>
                  </a:schemeClr>
                </a:solidFill>
                <a:latin typeface="Times New Roman" pitchFamily="18" charset="0"/>
                <a:cs typeface="Times New Roman" pitchFamily="18" charset="0"/>
              </a:rPr>
              <a:t>19. Si conoce alguna (s) GPC, las utiliza o piensa utilizarlas. (señale tres motivos)</a:t>
            </a:r>
          </a:p>
        </p:txBody>
      </p:sp>
    </p:spTree>
    <p:extLst>
      <p:ext uri="{BB962C8B-B14F-4D97-AF65-F5344CB8AC3E}">
        <p14:creationId xmlns:p14="http://schemas.microsoft.com/office/powerpoint/2010/main" val="3207602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3 Gráfico"/>
          <p:cNvGraphicFramePr>
            <a:graphicFrameLocks/>
          </p:cNvGraphicFramePr>
          <p:nvPr>
            <p:extLst>
              <p:ext uri="{D42A27DB-BD31-4B8C-83A1-F6EECF244321}">
                <p14:modId xmlns:p14="http://schemas.microsoft.com/office/powerpoint/2010/main" val="1428769386"/>
              </p:ext>
            </p:extLst>
          </p:nvPr>
        </p:nvGraphicFramePr>
        <p:xfrm>
          <a:off x="3441699" y="1371600"/>
          <a:ext cx="4683125" cy="3198812"/>
        </p:xfrm>
        <a:graphic>
          <a:graphicData uri="http://schemas.openxmlformats.org/presentationml/2006/ole">
            <mc:AlternateContent xmlns:mc="http://schemas.openxmlformats.org/markup-compatibility/2006">
              <mc:Choice xmlns:v="urn:schemas-microsoft-com:vml" Requires="v">
                <p:oleObj spid="_x0000_s15377" r:id="rId3" imgW="4688230" imgH="3200677" progId="Excel.Chart.8">
                  <p:embed/>
                </p:oleObj>
              </mc:Choice>
              <mc:Fallback>
                <p:oleObj r:id="rId3" imgW="4688230" imgH="3200677"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1699" y="1371600"/>
                        <a:ext cx="4683125" cy="3198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2 Tabla"/>
          <p:cNvGraphicFramePr>
            <a:graphicFrameLocks noGrp="1"/>
          </p:cNvGraphicFramePr>
          <p:nvPr>
            <p:extLst>
              <p:ext uri="{D42A27DB-BD31-4B8C-83A1-F6EECF244321}">
                <p14:modId xmlns:p14="http://schemas.microsoft.com/office/powerpoint/2010/main" val="963699010"/>
              </p:ext>
            </p:extLst>
          </p:nvPr>
        </p:nvGraphicFramePr>
        <p:xfrm>
          <a:off x="395287" y="4446587"/>
          <a:ext cx="5642258" cy="2199640"/>
        </p:xfrm>
        <a:graphic>
          <a:graphicData uri="http://schemas.openxmlformats.org/drawingml/2006/table">
            <a:tbl>
              <a:tblPr firstRow="1" bandRow="1">
                <a:tableStyleId>{00A15C55-8517-42AA-B614-E9B94910E393}</a:tableStyleId>
              </a:tblPr>
              <a:tblGrid>
                <a:gridCol w="440801"/>
                <a:gridCol w="4432635"/>
                <a:gridCol w="768822"/>
              </a:tblGrid>
              <a:tr h="360040">
                <a:tc>
                  <a:txBody>
                    <a:bodyPr/>
                    <a:lstStyle/>
                    <a:p>
                      <a:r>
                        <a:rPr lang="es-MX" sz="1200" dirty="0" smtClean="0">
                          <a:latin typeface="Times New Roman" pitchFamily="18" charset="0"/>
                          <a:cs typeface="Times New Roman" pitchFamily="18" charset="0"/>
                        </a:rPr>
                        <a:t>1</a:t>
                      </a:r>
                      <a:endParaRPr lang="es-MX" sz="1200" b="1" dirty="0" smtClean="0">
                        <a:solidFill>
                          <a:srgbClr val="002060"/>
                        </a:solidFill>
                        <a:latin typeface="Times New Roman" pitchFamily="18" charset="0"/>
                        <a:cs typeface="Times New Roman" pitchFamily="18" charset="0"/>
                      </a:endParaRPr>
                    </a:p>
                  </a:txBody>
                  <a:tcPr/>
                </a:tc>
                <a:tc>
                  <a:txBody>
                    <a:bodyPr/>
                    <a:lstStyle/>
                    <a:p>
                      <a:r>
                        <a:rPr lang="es-MX" sz="1200" kern="1200" dirty="0" smtClean="0">
                          <a:effectLst/>
                          <a:latin typeface="Times New Roman" pitchFamily="18" charset="0"/>
                          <a:cs typeface="Times New Roman" pitchFamily="18" charset="0"/>
                        </a:rPr>
                        <a:t>Que los directivos de los establecimientos médicos apoyen a que podamos tener acceso y </a:t>
                      </a:r>
                      <a:r>
                        <a:rPr lang="es-MX" sz="1200" kern="1200" baseline="0" dirty="0" smtClean="0">
                          <a:effectLst/>
                          <a:latin typeface="Times New Roman" pitchFamily="18" charset="0"/>
                          <a:cs typeface="Times New Roman" pitchFamily="18" charset="0"/>
                        </a:rPr>
                        <a:t> </a:t>
                      </a:r>
                      <a:r>
                        <a:rPr lang="es-MX" sz="1200" kern="1200" dirty="0" smtClean="0">
                          <a:effectLst/>
                          <a:latin typeface="Times New Roman" pitchFamily="18" charset="0"/>
                          <a:cs typeface="Times New Roman" pitchFamily="18" charset="0"/>
                        </a:rPr>
                        <a:t>conocimiento a las Guías </a:t>
                      </a:r>
                      <a:endParaRPr lang="es-MX" sz="1200" b="1" dirty="0" smtClean="0">
                        <a:solidFill>
                          <a:srgbClr val="002060"/>
                        </a:solidFill>
                        <a:latin typeface="Times New Roman" pitchFamily="18" charset="0"/>
                        <a:cs typeface="Times New Roman" pitchFamily="18" charset="0"/>
                      </a:endParaRPr>
                    </a:p>
                  </a:txBody>
                  <a:tcPr/>
                </a:tc>
                <a:tc>
                  <a:txBody>
                    <a:bodyPr/>
                    <a:lstStyle/>
                    <a:p>
                      <a:r>
                        <a:rPr lang="es-MX" sz="1200" dirty="0" smtClean="0">
                          <a:latin typeface="Times New Roman" pitchFamily="18" charset="0"/>
                          <a:cs typeface="Times New Roman" pitchFamily="18" charset="0"/>
                        </a:rPr>
                        <a:t>536</a:t>
                      </a:r>
                      <a:endParaRPr lang="es-MX" sz="1200" b="1" dirty="0">
                        <a:latin typeface="Times New Roman" pitchFamily="18" charset="0"/>
                        <a:cs typeface="Times New Roman" pitchFamily="18" charset="0"/>
                      </a:endParaRPr>
                    </a:p>
                  </a:txBody>
                  <a:tcPr/>
                </a:tc>
              </a:tr>
              <a:tr h="370840">
                <a:tc>
                  <a:txBody>
                    <a:bodyPr/>
                    <a:lstStyle/>
                    <a:p>
                      <a:r>
                        <a:rPr lang="es-MX" sz="1200" kern="1200" dirty="0" smtClean="0">
                          <a:effectLst/>
                          <a:latin typeface="Times New Roman" pitchFamily="18" charset="0"/>
                          <a:cs typeface="Times New Roman" pitchFamily="18" charset="0"/>
                        </a:rPr>
                        <a:t>2</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kern="1200" dirty="0" smtClean="0">
                          <a:effectLst/>
                          <a:latin typeface="Times New Roman" pitchFamily="18" charset="0"/>
                          <a:cs typeface="Times New Roman" pitchFamily="18" charset="0"/>
                        </a:rPr>
                        <a:t>Que haya un programa de capacitación para que se explique su construcción   y utilización </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dirty="0" smtClean="0">
                          <a:latin typeface="Times New Roman" pitchFamily="18" charset="0"/>
                          <a:cs typeface="Times New Roman" pitchFamily="18" charset="0"/>
                        </a:rPr>
                        <a:t>521</a:t>
                      </a:r>
                      <a:endParaRPr lang="es-MX" sz="1200" b="1" dirty="0">
                        <a:latin typeface="Times New Roman" pitchFamily="18" charset="0"/>
                        <a:cs typeface="Times New Roman" pitchFamily="18" charset="0"/>
                      </a:endParaRPr>
                    </a:p>
                  </a:txBody>
                  <a:tcPr/>
                </a:tc>
              </a:tr>
              <a:tr h="370840">
                <a:tc>
                  <a:txBody>
                    <a:bodyPr/>
                    <a:lstStyle/>
                    <a:p>
                      <a:r>
                        <a:rPr lang="es-MX" sz="1200" kern="1200" dirty="0" smtClean="0">
                          <a:effectLst/>
                          <a:latin typeface="Times New Roman" pitchFamily="18" charset="0"/>
                          <a:cs typeface="Times New Roman" pitchFamily="18" charset="0"/>
                        </a:rPr>
                        <a:t>3</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kern="1200" dirty="0" smtClean="0">
                          <a:effectLst/>
                          <a:latin typeface="Times New Roman" pitchFamily="18" charset="0"/>
                          <a:cs typeface="Times New Roman" pitchFamily="18" charset="0"/>
                        </a:rPr>
                        <a:t>Que se incentive a los profesionales que puedan documentar y aplicar las GPC en su práctica profesional </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dirty="0" smtClean="0">
                          <a:latin typeface="Times New Roman" pitchFamily="18" charset="0"/>
                          <a:cs typeface="Times New Roman" pitchFamily="18" charset="0"/>
                        </a:rPr>
                        <a:t>484</a:t>
                      </a:r>
                      <a:endParaRPr lang="es-MX" sz="1200" b="1" dirty="0">
                        <a:latin typeface="Times New Roman" pitchFamily="18" charset="0"/>
                        <a:cs typeface="Times New Roman" pitchFamily="18" charset="0"/>
                      </a:endParaRPr>
                    </a:p>
                  </a:txBody>
                  <a:tcPr/>
                </a:tc>
              </a:tr>
              <a:tr h="370840">
                <a:tc>
                  <a:txBody>
                    <a:bodyPr/>
                    <a:lstStyle/>
                    <a:p>
                      <a:r>
                        <a:rPr lang="es-MX" sz="1200" kern="1200" dirty="0" smtClean="0">
                          <a:effectLst/>
                          <a:latin typeface="Times New Roman" pitchFamily="18" charset="0"/>
                          <a:cs typeface="Times New Roman" pitchFamily="18" charset="0"/>
                        </a:rPr>
                        <a:t>4</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kern="1200" dirty="0" smtClean="0">
                          <a:effectLst/>
                          <a:latin typeface="Times New Roman" pitchFamily="18" charset="0"/>
                          <a:cs typeface="Times New Roman" pitchFamily="18" charset="0"/>
                        </a:rPr>
                        <a:t>Que su consulta y aprovechamiento sea reconocida para el estímulo al desempeño </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dirty="0" smtClean="0">
                          <a:latin typeface="Times New Roman" pitchFamily="18" charset="0"/>
                          <a:cs typeface="Times New Roman" pitchFamily="18" charset="0"/>
                        </a:rPr>
                        <a:t>303</a:t>
                      </a:r>
                      <a:endParaRPr lang="es-MX" sz="1200" b="1" dirty="0">
                        <a:latin typeface="Times New Roman" pitchFamily="18" charset="0"/>
                        <a:cs typeface="Times New Roman" pitchFamily="18" charset="0"/>
                      </a:endParaRPr>
                    </a:p>
                  </a:txBody>
                  <a:tcPr/>
                </a:tc>
              </a:tr>
              <a:tr h="370840">
                <a:tc>
                  <a:txBody>
                    <a:bodyPr/>
                    <a:lstStyle/>
                    <a:p>
                      <a:r>
                        <a:rPr lang="es-MX" sz="1200" kern="1200" dirty="0" smtClean="0">
                          <a:effectLst/>
                          <a:latin typeface="Times New Roman" pitchFamily="18" charset="0"/>
                          <a:cs typeface="Times New Roman" pitchFamily="18" charset="0"/>
                        </a:rPr>
                        <a:t>5</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kern="1200" dirty="0" smtClean="0">
                          <a:effectLst/>
                          <a:latin typeface="Times New Roman" pitchFamily="18" charset="0"/>
                          <a:cs typeface="Times New Roman" pitchFamily="18" charset="0"/>
                        </a:rPr>
                        <a:t>Otra</a:t>
                      </a:r>
                      <a:endParaRPr lang="es-MX" sz="1200" b="1" kern="1200" dirty="0">
                        <a:solidFill>
                          <a:srgbClr val="002060"/>
                        </a:solidFill>
                        <a:effectLst/>
                        <a:latin typeface="Times New Roman" pitchFamily="18" charset="0"/>
                        <a:ea typeface="+mn-ea"/>
                        <a:cs typeface="Times New Roman" pitchFamily="18" charset="0"/>
                      </a:endParaRPr>
                    </a:p>
                  </a:txBody>
                  <a:tcPr/>
                </a:tc>
                <a:tc>
                  <a:txBody>
                    <a:bodyPr/>
                    <a:lstStyle/>
                    <a:p>
                      <a:r>
                        <a:rPr lang="es-MX" sz="1200" dirty="0" smtClean="0">
                          <a:latin typeface="Times New Roman" pitchFamily="18" charset="0"/>
                          <a:cs typeface="Times New Roman" pitchFamily="18" charset="0"/>
                        </a:rPr>
                        <a:t>25</a:t>
                      </a:r>
                      <a:endParaRPr lang="es-MX" sz="1200" b="1" dirty="0">
                        <a:latin typeface="Times New Roman" pitchFamily="18" charset="0"/>
                        <a:cs typeface="Times New Roman" pitchFamily="18" charset="0"/>
                      </a:endParaRPr>
                    </a:p>
                  </a:txBody>
                  <a:tcPr/>
                </a:tc>
              </a:tr>
            </a:tbl>
          </a:graphicData>
        </a:graphic>
      </p:graphicFrame>
      <p:sp>
        <p:nvSpPr>
          <p:cNvPr id="4" name="3 Rectángulo"/>
          <p:cNvSpPr/>
          <p:nvPr/>
        </p:nvSpPr>
        <p:spPr>
          <a:xfrm>
            <a:off x="25399" y="701675"/>
            <a:ext cx="8291513" cy="585787"/>
          </a:xfrm>
          <a:prstGeom prst="rect">
            <a:avLst/>
          </a:prstGeom>
        </p:spPr>
        <p:txBody>
          <a:bodyPr>
            <a:spAutoFit/>
          </a:bodyPr>
          <a:lstStyle/>
          <a:p>
            <a:pPr algn="just">
              <a:defRPr/>
            </a:pPr>
            <a:r>
              <a:rPr lang="es-MX" sz="1600" b="1">
                <a:solidFill>
                  <a:schemeClr val="accent1">
                    <a:lumMod val="75000"/>
                  </a:schemeClr>
                </a:solidFill>
                <a:latin typeface="Times New Roman" pitchFamily="18" charset="0"/>
                <a:cs typeface="Times New Roman" pitchFamily="18" charset="0"/>
              </a:rPr>
              <a:t>20. </a:t>
            </a:r>
            <a:r>
              <a:rPr lang="es-MX" sz="1600" b="1" dirty="0">
                <a:solidFill>
                  <a:schemeClr val="accent1">
                    <a:lumMod val="75000"/>
                  </a:schemeClr>
                </a:solidFill>
                <a:latin typeface="Times New Roman" pitchFamily="18" charset="0"/>
                <a:cs typeface="Times New Roman" pitchFamily="18" charset="0"/>
              </a:rPr>
              <a:t>Para lograr que todos los profesionales de su servicio o establecimiento médico conozcan y usen las recomendaciones de las GPC, qué nos sugiere: (marcar tres respuestas)</a:t>
            </a:r>
          </a:p>
        </p:txBody>
      </p:sp>
    </p:spTree>
    <p:extLst>
      <p:ext uri="{BB962C8B-B14F-4D97-AF65-F5344CB8AC3E}">
        <p14:creationId xmlns:p14="http://schemas.microsoft.com/office/powerpoint/2010/main" val="408753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28300" y="1678675"/>
            <a:ext cx="6591868" cy="2123658"/>
          </a:xfrm>
          <a:prstGeom prst="rect">
            <a:avLst/>
          </a:prstGeom>
          <a:noFill/>
        </p:spPr>
        <p:txBody>
          <a:bodyPr wrap="square" rtlCol="0">
            <a:spAutoFit/>
          </a:bodyPr>
          <a:lstStyle/>
          <a:p>
            <a:pPr algn="ctr"/>
            <a:r>
              <a:rPr lang="es-MX" sz="4400" b="1" dirty="0" smtClean="0"/>
              <a:t>RESULTADOS SECTORIALES EN EL PROCESO DE IMPLANTACIÓN 2010-2012</a:t>
            </a:r>
          </a:p>
        </p:txBody>
      </p:sp>
      <p:pic>
        <p:nvPicPr>
          <p:cNvPr id="3" name="Picture 4"/>
          <p:cNvPicPr>
            <a:picLocks noChangeAspect="1" noChangeArrowheads="1"/>
          </p:cNvPicPr>
          <p:nvPr/>
        </p:nvPicPr>
        <p:blipFill>
          <a:blip r:embed="rId2"/>
          <a:srcRect/>
          <a:stretch>
            <a:fillRect/>
          </a:stretch>
        </p:blipFill>
        <p:spPr bwMode="auto">
          <a:xfrm>
            <a:off x="1378424" y="5273973"/>
            <a:ext cx="7341613" cy="982080"/>
          </a:xfrm>
          <a:prstGeom prst="rect">
            <a:avLst/>
          </a:prstGeom>
          <a:noFill/>
          <a:ln w="9525">
            <a:noFill/>
            <a:round/>
            <a:headEnd/>
            <a:tailEnd/>
          </a:ln>
        </p:spPr>
      </p:pic>
    </p:spTree>
    <p:extLst>
      <p:ext uri="{BB962C8B-B14F-4D97-AF65-F5344CB8AC3E}">
        <p14:creationId xmlns:p14="http://schemas.microsoft.com/office/powerpoint/2010/main" val="1036579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3 CuadroTexto"/>
          <p:cNvSpPr txBox="1">
            <a:spLocks noChangeArrowheads="1"/>
          </p:cNvSpPr>
          <p:nvPr/>
        </p:nvSpPr>
        <p:spPr bwMode="auto">
          <a:xfrm>
            <a:off x="223640" y="564694"/>
            <a:ext cx="9195931" cy="830997"/>
          </a:xfrm>
          <a:prstGeom prst="rect">
            <a:avLst/>
          </a:prstGeom>
          <a:noFill/>
          <a:ln w="9525">
            <a:noFill/>
            <a:miter lim="800000"/>
            <a:headEnd/>
            <a:tailEnd/>
          </a:ln>
        </p:spPr>
        <p:txBody>
          <a:bodyPr wrap="square">
            <a:spAutoFit/>
          </a:bodyPr>
          <a:lstStyle/>
          <a:p>
            <a:r>
              <a:rPr lang="es-MX" sz="2400" b="1" dirty="0">
                <a:latin typeface="Times New Roman" pitchFamily="18" charset="0"/>
                <a:cs typeface="Times New Roman" pitchFamily="18" charset="0"/>
              </a:rPr>
              <a:t>Implantación de las </a:t>
            </a:r>
            <a:r>
              <a:rPr lang="es-MX" sz="2400" b="1" dirty="0" smtClean="0">
                <a:latin typeface="Times New Roman" pitchFamily="18" charset="0"/>
                <a:cs typeface="Times New Roman" pitchFamily="18" charset="0"/>
              </a:rPr>
              <a:t>Guías</a:t>
            </a:r>
            <a:endParaRPr lang="es-MX" sz="2400" b="1" dirty="0">
              <a:latin typeface="Times New Roman" pitchFamily="18" charset="0"/>
              <a:cs typeface="Times New Roman" pitchFamily="18" charset="0"/>
            </a:endParaRPr>
          </a:p>
          <a:p>
            <a:r>
              <a:rPr lang="es-MX" sz="2400" b="1" dirty="0" smtClean="0">
                <a:latin typeface="Times New Roman" pitchFamily="18" charset="0"/>
                <a:cs typeface="Times New Roman" pitchFamily="18" charset="0"/>
              </a:rPr>
              <a:t>Situación </a:t>
            </a:r>
            <a:r>
              <a:rPr lang="es-MX" sz="2400" b="1" dirty="0">
                <a:latin typeface="Times New Roman" pitchFamily="18" charset="0"/>
                <a:cs typeface="Times New Roman" pitchFamily="18" charset="0"/>
              </a:rPr>
              <a:t>Actual</a:t>
            </a:r>
          </a:p>
        </p:txBody>
      </p:sp>
      <p:pic>
        <p:nvPicPr>
          <p:cNvPr id="3" name="Picture 4"/>
          <p:cNvPicPr>
            <a:picLocks noChangeAspect="1" noChangeArrowheads="1"/>
          </p:cNvPicPr>
          <p:nvPr/>
        </p:nvPicPr>
        <p:blipFill>
          <a:blip r:embed="rId2"/>
          <a:srcRect/>
          <a:stretch>
            <a:fillRect/>
          </a:stretch>
        </p:blipFill>
        <p:spPr bwMode="auto">
          <a:xfrm>
            <a:off x="371573" y="5319761"/>
            <a:ext cx="3643312" cy="487362"/>
          </a:xfrm>
          <a:prstGeom prst="rect">
            <a:avLst/>
          </a:prstGeom>
          <a:noFill/>
          <a:ln w="9525">
            <a:noFill/>
            <a:round/>
            <a:headEnd/>
            <a:tailEnd/>
          </a:ln>
        </p:spPr>
      </p:pic>
      <p:graphicFrame>
        <p:nvGraphicFramePr>
          <p:cNvPr id="4" name="Group 43"/>
          <p:cNvGraphicFramePr>
            <a:graphicFrameLocks noGrp="1"/>
          </p:cNvGraphicFramePr>
          <p:nvPr>
            <p:extLst>
              <p:ext uri="{D42A27DB-BD31-4B8C-83A1-F6EECF244321}">
                <p14:modId xmlns:p14="http://schemas.microsoft.com/office/powerpoint/2010/main" val="4069398647"/>
              </p:ext>
            </p:extLst>
          </p:nvPr>
        </p:nvGraphicFramePr>
        <p:xfrm>
          <a:off x="4026089" y="368490"/>
          <a:ext cx="4967785" cy="6217920"/>
        </p:xfrm>
        <a:graphic>
          <a:graphicData uri="http://schemas.openxmlformats.org/drawingml/2006/table">
            <a:tbl>
              <a:tblPr/>
              <a:tblGrid>
                <a:gridCol w="3612030"/>
                <a:gridCol w="1355755"/>
              </a:tblGrid>
              <a:tr h="60424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FFFFFF"/>
                          </a:solidFill>
                          <a:effectLst/>
                          <a:latin typeface="Times New Roman" pitchFamily="18" charset="0"/>
                          <a:cs typeface="Times New Roman" pitchFamily="18" charset="0"/>
                        </a:rPr>
                        <a:t>Eje Estratégico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000" b="1" i="0" u="none" strike="noStrike" cap="none" normalizeH="0" baseline="0" dirty="0" smtClean="0">
                          <a:ln>
                            <a:noFill/>
                          </a:ln>
                          <a:solidFill>
                            <a:srgbClr val="FFFFFF"/>
                          </a:solidFill>
                          <a:effectLst/>
                          <a:latin typeface="Times New Roman" pitchFamily="18" charset="0"/>
                          <a:cs typeface="Times New Roman" pitchFamily="18" charset="0"/>
                        </a:rPr>
                        <a:t>No. de Unidades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08639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000000"/>
                          </a:solidFill>
                          <a:effectLst/>
                          <a:latin typeface="Times New Roman" pitchFamily="18" charset="0"/>
                          <a:cs typeface="Times New Roman" pitchFamily="18" charset="0"/>
                        </a:rPr>
                        <a:t>Difusión:</a:t>
                      </a:r>
                      <a:r>
                        <a:rPr kumimoji="0" lang="es-MX" sz="24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s-MX" sz="1600" b="0" i="0" u="none" strike="noStrike" cap="none" normalizeH="0" baseline="0" dirty="0" smtClean="0">
                          <a:ln>
                            <a:noFill/>
                          </a:ln>
                          <a:solidFill>
                            <a:srgbClr val="000000"/>
                          </a:solidFill>
                          <a:effectLst/>
                          <a:latin typeface="Times New Roman" pitchFamily="18" charset="0"/>
                          <a:cs typeface="Times New Roman" pitchFamily="18" charset="0"/>
                        </a:rPr>
                        <a:t>Actividades para conocerlas</a:t>
                      </a:r>
                    </a:p>
                    <a:p>
                      <a:pPr marL="0" marR="0" lvl="0" indent="0" algn="l" defTabSz="914400" rtl="0" eaLnBrk="0" fontAlgn="base" latinLnBrk="0" hangingPunct="0">
                        <a:lnSpc>
                          <a:spcPct val="100000"/>
                        </a:lnSpc>
                        <a:spcBef>
                          <a:spcPct val="0"/>
                        </a:spcBef>
                        <a:spcAft>
                          <a:spcPct val="0"/>
                        </a:spcAft>
                        <a:buClrTx/>
                        <a:buSzTx/>
                        <a:buFontTx/>
                        <a:buNone/>
                        <a:tabLst/>
                      </a:pPr>
                      <a:r>
                        <a:rPr kumimoji="0" lang="es-MX" sz="1600" b="0" i="0" u="none" strike="noStrike" cap="none" normalizeH="0" baseline="0" dirty="0" smtClean="0">
                          <a:ln>
                            <a:noFill/>
                          </a:ln>
                          <a:solidFill>
                            <a:srgbClr val="000000"/>
                          </a:solidFill>
                          <a:effectLst/>
                          <a:latin typeface="Times New Roman" pitchFamily="18" charset="0"/>
                          <a:cs typeface="Times New Roman" pitchFamily="18" charset="0"/>
                        </a:rPr>
                        <a:t>Link de acceso al Catalogo Maestro de 100% instituciones y unidades médicas</a:t>
                      </a:r>
                    </a:p>
                    <a:p>
                      <a:pPr marL="0" marR="0" lvl="0" indent="0" algn="l" defTabSz="914400" rtl="0" eaLnBrk="0" fontAlgn="base" latinLnBrk="0" hangingPunct="0">
                        <a:lnSpc>
                          <a:spcPct val="100000"/>
                        </a:lnSpc>
                        <a:spcBef>
                          <a:spcPct val="0"/>
                        </a:spcBef>
                        <a:spcAft>
                          <a:spcPct val="0"/>
                        </a:spcAft>
                        <a:buClrTx/>
                        <a:buSzTx/>
                        <a:buFontTx/>
                        <a:buNone/>
                        <a:tabLst/>
                      </a:pPr>
                      <a:r>
                        <a:rPr kumimoji="0" lang="es-MX" sz="1600" b="0" i="0" u="none" strike="noStrike" cap="none" normalizeH="0" baseline="0" dirty="0" smtClean="0">
                          <a:ln>
                            <a:noFill/>
                          </a:ln>
                          <a:solidFill>
                            <a:srgbClr val="000000"/>
                          </a:solidFill>
                          <a:effectLst/>
                          <a:latin typeface="Times New Roman" pitchFamily="18" charset="0"/>
                          <a:cs typeface="Times New Roman" pitchFamily="18" charset="0"/>
                        </a:rPr>
                        <a:t>Distribución de 29 800 </a:t>
                      </a:r>
                      <a:r>
                        <a:rPr kumimoji="0" lang="es-MX" sz="1600" b="0" i="0" u="none" strike="noStrike" cap="none" normalizeH="0" baseline="0" dirty="0" err="1" smtClean="0">
                          <a:ln>
                            <a:noFill/>
                          </a:ln>
                          <a:solidFill>
                            <a:srgbClr val="000000"/>
                          </a:solidFill>
                          <a:effectLst/>
                          <a:latin typeface="Times New Roman" pitchFamily="18" charset="0"/>
                          <a:cs typeface="Times New Roman" pitchFamily="18" charset="0"/>
                        </a:rPr>
                        <a:t>CD´s</a:t>
                      </a:r>
                      <a:r>
                        <a:rPr kumimoji="0" lang="es-MX" sz="1600" b="0" i="0" u="none" strike="noStrike" cap="none" normalizeH="0" baseline="0" dirty="0" smtClean="0">
                          <a:ln>
                            <a:noFill/>
                          </a:ln>
                          <a:solidFill>
                            <a:srgbClr val="000000"/>
                          </a:solidFill>
                          <a:effectLst/>
                          <a:latin typeface="Times New Roman" pitchFamily="18" charset="0"/>
                          <a:cs typeface="Times New Roman" pitchFamily="18" charset="0"/>
                        </a:rPr>
                        <a:t> con las Guías integradas al Catalogo Maestro a personal médico de áreas operativas y en formación.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0" i="0" u="none" strike="noStrike" cap="none" normalizeH="0" baseline="0" dirty="0" smtClean="0">
                          <a:ln>
                            <a:noFill/>
                          </a:ln>
                          <a:solidFill>
                            <a:srgbClr val="000000"/>
                          </a:solidFill>
                          <a:effectLst/>
                          <a:latin typeface="Times New Roman" pitchFamily="18" charset="0"/>
                          <a:cs typeface="Times New Roman" pitchFamily="18" charset="0"/>
                        </a:rPr>
                        <a:t>10 758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65846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smtClean="0">
                          <a:ln>
                            <a:noFill/>
                          </a:ln>
                          <a:solidFill>
                            <a:srgbClr val="000000"/>
                          </a:solidFill>
                          <a:effectLst/>
                          <a:latin typeface="Times New Roman" pitchFamily="18" charset="0"/>
                          <a:cs typeface="Times New Roman" pitchFamily="18" charset="0"/>
                        </a:rPr>
                        <a:t>Capacitación:</a:t>
                      </a:r>
                    </a:p>
                    <a:p>
                      <a:pPr marL="0" marR="0" lvl="0" indent="0" algn="l" defTabSz="914400" rtl="0" eaLnBrk="0" fontAlgn="base" latinLnBrk="0" hangingPunct="0">
                        <a:lnSpc>
                          <a:spcPct val="100000"/>
                        </a:lnSpc>
                        <a:spcBef>
                          <a:spcPct val="0"/>
                        </a:spcBef>
                        <a:spcAft>
                          <a:spcPct val="0"/>
                        </a:spcAft>
                        <a:buClrTx/>
                        <a:buSzTx/>
                        <a:buFontTx/>
                        <a:buNone/>
                        <a:tabLst/>
                      </a:pPr>
                      <a:r>
                        <a:rPr kumimoji="0" lang="es-MX" sz="1600" b="0" i="0" u="none" strike="noStrike" cap="none" normalizeH="0" baseline="0" smtClean="0">
                          <a:ln>
                            <a:noFill/>
                          </a:ln>
                          <a:solidFill>
                            <a:srgbClr val="000000"/>
                          </a:solidFill>
                          <a:effectLst/>
                          <a:latin typeface="Times New Roman" pitchFamily="18" charset="0"/>
                          <a:cs typeface="Times New Roman" pitchFamily="18" charset="0"/>
                        </a:rPr>
                        <a:t>Actividades para conocer su utilización impartida en modalidad presencial y a distancia</a:t>
                      </a:r>
                    </a:p>
                    <a:p>
                      <a:pPr marL="0" marR="0" lvl="0" indent="0" algn="l" defTabSz="914400" rtl="0" eaLnBrk="0" fontAlgn="base" latinLnBrk="0" hangingPunct="0">
                        <a:lnSpc>
                          <a:spcPct val="100000"/>
                        </a:lnSpc>
                        <a:spcBef>
                          <a:spcPct val="0"/>
                        </a:spcBef>
                        <a:spcAft>
                          <a:spcPct val="0"/>
                        </a:spcAft>
                        <a:buClrTx/>
                        <a:buSzTx/>
                        <a:buFontTx/>
                        <a:buNone/>
                        <a:tabLst/>
                      </a:pPr>
                      <a:r>
                        <a:rPr kumimoji="0" lang="es-MX" sz="1600" b="0" i="0" u="none" strike="noStrike" cap="none" normalizeH="0" baseline="0" smtClean="0">
                          <a:ln>
                            <a:noFill/>
                          </a:ln>
                          <a:solidFill>
                            <a:srgbClr val="000000"/>
                          </a:solidFill>
                          <a:effectLst/>
                          <a:latin typeface="Times New Roman" pitchFamily="18" charset="0"/>
                          <a:cs typeface="Times New Roman" pitchFamily="18" charset="0"/>
                        </a:rPr>
                        <a:t>SSA: 4 900 Facilitadores formados que capacitaron a 86 883 profesionales de la salud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0" i="0" u="none" strike="noStrike" cap="none" normalizeH="0" baseline="0" smtClean="0">
                          <a:ln>
                            <a:noFill/>
                          </a:ln>
                          <a:solidFill>
                            <a:srgbClr val="000000"/>
                          </a:solidFill>
                          <a:effectLst/>
                          <a:latin typeface="Times New Roman" pitchFamily="18" charset="0"/>
                          <a:cs typeface="Times New Roman" pitchFamily="18" charset="0"/>
                        </a:rPr>
                        <a:t>8 205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23236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smtClean="0">
                          <a:ln>
                            <a:noFill/>
                          </a:ln>
                          <a:solidFill>
                            <a:srgbClr val="000000"/>
                          </a:solidFill>
                          <a:effectLst/>
                          <a:latin typeface="Times New Roman" pitchFamily="18" charset="0"/>
                          <a:cs typeface="Times New Roman" pitchFamily="18" charset="0"/>
                        </a:rPr>
                        <a:t>Implantación</a:t>
                      </a:r>
                      <a:r>
                        <a:rPr kumimoji="0" lang="es-MX" sz="1600" b="1" i="0" u="none" strike="noStrike" cap="none" normalizeH="0" baseline="0" smtClean="0">
                          <a:ln>
                            <a:noFill/>
                          </a:ln>
                          <a:solidFill>
                            <a:srgbClr val="000000"/>
                          </a:solidFill>
                          <a:effectLst/>
                          <a:latin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s-MX" sz="1600" b="0" i="0" u="none" strike="noStrike" cap="none" normalizeH="0" baseline="0" smtClean="0">
                          <a:ln>
                            <a:noFill/>
                          </a:ln>
                          <a:solidFill>
                            <a:srgbClr val="000000"/>
                          </a:solidFill>
                          <a:effectLst/>
                          <a:latin typeface="Times New Roman" pitchFamily="18" charset="0"/>
                          <a:cs typeface="Times New Roman" pitchFamily="18" charset="0"/>
                        </a:rPr>
                        <a:t>Estrategia Sectorial que define las acciones para la implantación de las GPC seleccionadas según el tipo de unidad: 3000 ejemplares distribuidos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0" i="0" u="none" strike="noStrike" cap="none" normalizeH="0" baseline="0" dirty="0" smtClean="0">
                          <a:ln>
                            <a:noFill/>
                          </a:ln>
                          <a:solidFill>
                            <a:srgbClr val="000000"/>
                          </a:solidFill>
                          <a:effectLst/>
                          <a:latin typeface="Times New Roman" pitchFamily="18" charset="0"/>
                          <a:cs typeface="Times New Roman" pitchFamily="18" charset="0"/>
                        </a:rPr>
                        <a:t>7 897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grpSp>
        <p:nvGrpSpPr>
          <p:cNvPr id="5" name="Group 13"/>
          <p:cNvGrpSpPr>
            <a:grpSpLocks/>
          </p:cNvGrpSpPr>
          <p:nvPr/>
        </p:nvGrpSpPr>
        <p:grpSpPr bwMode="auto">
          <a:xfrm>
            <a:off x="655424" y="2196318"/>
            <a:ext cx="3024187" cy="2447925"/>
            <a:chOff x="1184" y="1755"/>
            <a:chExt cx="1439" cy="1211"/>
          </a:xfrm>
        </p:grpSpPr>
        <p:pic>
          <p:nvPicPr>
            <p:cNvPr id="6" name="Picture 8"/>
            <p:cNvPicPr>
              <a:picLocks noChangeAspect="1" noChangeArrowheads="1"/>
            </p:cNvPicPr>
            <p:nvPr/>
          </p:nvPicPr>
          <p:blipFill>
            <a:blip r:embed="rId3"/>
            <a:srcRect/>
            <a:stretch>
              <a:fillRect/>
            </a:stretch>
          </p:blipFill>
          <p:spPr bwMode="auto">
            <a:xfrm rot="376839">
              <a:off x="1929" y="1926"/>
              <a:ext cx="694" cy="889"/>
            </a:xfrm>
            <a:prstGeom prst="rect">
              <a:avLst/>
            </a:prstGeom>
            <a:noFill/>
            <a:ln w="9525">
              <a:noFill/>
              <a:miter lim="800000"/>
              <a:headEnd/>
              <a:tailEnd/>
            </a:ln>
          </p:spPr>
        </p:pic>
        <p:pic>
          <p:nvPicPr>
            <p:cNvPr id="7" name="Picture 10"/>
            <p:cNvPicPr>
              <a:picLocks noChangeAspect="1" noChangeArrowheads="1"/>
            </p:cNvPicPr>
            <p:nvPr/>
          </p:nvPicPr>
          <p:blipFill>
            <a:blip r:embed="rId4"/>
            <a:srcRect/>
            <a:stretch>
              <a:fillRect/>
            </a:stretch>
          </p:blipFill>
          <p:spPr bwMode="auto">
            <a:xfrm rot="-1627355">
              <a:off x="1184" y="1755"/>
              <a:ext cx="843" cy="1211"/>
            </a:xfrm>
            <a:prstGeom prst="rect">
              <a:avLst/>
            </a:prstGeom>
            <a:noFill/>
            <a:ln w="9525">
              <a:noFill/>
              <a:miter lim="800000"/>
              <a:headEnd/>
              <a:tailEnd/>
            </a:ln>
          </p:spPr>
        </p:pic>
      </p:grpSp>
    </p:spTree>
    <p:extLst>
      <p:ext uri="{BB962C8B-B14F-4D97-AF65-F5344CB8AC3E}">
        <p14:creationId xmlns:p14="http://schemas.microsoft.com/office/powerpoint/2010/main" val="8343190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6 CuadroTexto"/>
          <p:cNvSpPr txBox="1">
            <a:spLocks noChangeArrowheads="1"/>
          </p:cNvSpPr>
          <p:nvPr/>
        </p:nvSpPr>
        <p:spPr bwMode="auto">
          <a:xfrm>
            <a:off x="7235825" y="755650"/>
            <a:ext cx="1368425" cy="369888"/>
          </a:xfrm>
          <a:prstGeom prst="rect">
            <a:avLst/>
          </a:prstGeom>
          <a:noFill/>
          <a:ln w="9525">
            <a:noFill/>
            <a:miter lim="800000"/>
            <a:headEnd/>
            <a:tailEnd/>
          </a:ln>
        </p:spPr>
        <p:txBody>
          <a:bodyPr>
            <a:spAutoFit/>
          </a:bodyPr>
          <a:lstStyle/>
          <a:p>
            <a:r>
              <a:rPr lang="es-MX" sz="1800"/>
              <a:t>DIFUSIÓN</a:t>
            </a:r>
          </a:p>
        </p:txBody>
      </p:sp>
      <p:sp>
        <p:nvSpPr>
          <p:cNvPr id="41986" name="7 CuadroTexto"/>
          <p:cNvSpPr txBox="1">
            <a:spLocks noChangeArrowheads="1"/>
          </p:cNvSpPr>
          <p:nvPr/>
        </p:nvSpPr>
        <p:spPr bwMode="auto">
          <a:xfrm>
            <a:off x="2231571" y="2597568"/>
            <a:ext cx="2159000" cy="400050"/>
          </a:xfrm>
          <a:prstGeom prst="rect">
            <a:avLst/>
          </a:prstGeom>
          <a:noFill/>
          <a:ln w="9525">
            <a:noFill/>
            <a:miter lim="800000"/>
            <a:headEnd/>
            <a:tailEnd/>
          </a:ln>
        </p:spPr>
        <p:txBody>
          <a:bodyPr>
            <a:spAutoFit/>
          </a:bodyPr>
          <a:lstStyle/>
          <a:p>
            <a:r>
              <a:rPr lang="es-MX" dirty="0"/>
              <a:t>CAPACITACIÓN</a:t>
            </a:r>
          </a:p>
        </p:txBody>
      </p:sp>
      <p:sp>
        <p:nvSpPr>
          <p:cNvPr id="41987" name="8 CuadroTexto"/>
          <p:cNvSpPr txBox="1">
            <a:spLocks noChangeArrowheads="1"/>
          </p:cNvSpPr>
          <p:nvPr/>
        </p:nvSpPr>
        <p:spPr bwMode="auto">
          <a:xfrm>
            <a:off x="7164388" y="3948113"/>
            <a:ext cx="1944687" cy="369887"/>
          </a:xfrm>
          <a:prstGeom prst="rect">
            <a:avLst/>
          </a:prstGeom>
          <a:noFill/>
          <a:ln w="9525">
            <a:noFill/>
            <a:miter lim="800000"/>
            <a:headEnd/>
            <a:tailEnd/>
          </a:ln>
        </p:spPr>
        <p:txBody>
          <a:bodyPr>
            <a:spAutoFit/>
          </a:bodyPr>
          <a:lstStyle/>
          <a:p>
            <a:r>
              <a:rPr lang="es-MX" sz="1800"/>
              <a:t>IMPLANTACIÓN</a:t>
            </a:r>
          </a:p>
        </p:txBody>
      </p:sp>
      <p:graphicFrame>
        <p:nvGraphicFramePr>
          <p:cNvPr id="11" name="10 Tabla"/>
          <p:cNvGraphicFramePr>
            <a:graphicFrameLocks noGrp="1"/>
          </p:cNvGraphicFramePr>
          <p:nvPr/>
        </p:nvGraphicFramePr>
        <p:xfrm>
          <a:off x="4851400" y="671513"/>
          <a:ext cx="3897480" cy="2326105"/>
        </p:xfrm>
        <a:graphic>
          <a:graphicData uri="http://schemas.openxmlformats.org/drawingml/2006/table">
            <a:tbl>
              <a:tblPr/>
              <a:tblGrid>
                <a:gridCol w="2254742"/>
                <a:gridCol w="1642738"/>
              </a:tblGrid>
              <a:tr h="540893">
                <a:tc>
                  <a:txBody>
                    <a:bodyPr/>
                    <a:lstStyle/>
                    <a:p>
                      <a:pPr algn="ctr" fontAlgn="ctr"/>
                      <a:r>
                        <a:rPr lang="es-MX" sz="2000" b="1" i="0" u="none" strike="noStrike" dirty="0">
                          <a:solidFill>
                            <a:srgbClr val="000000"/>
                          </a:solidFill>
                          <a:effectLst/>
                          <a:latin typeface="Arial"/>
                        </a:rPr>
                        <a:t>Tipo de Unidad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ctr"/>
                      <a:endParaRPr lang="es-MX" sz="20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46303">
                <a:tc>
                  <a:txBody>
                    <a:bodyPr/>
                    <a:lstStyle/>
                    <a:p>
                      <a:pPr algn="l" fontAlgn="b"/>
                      <a:r>
                        <a:rPr lang="es-MX" sz="2000" b="1" i="0" u="none" strike="noStrike" dirty="0">
                          <a:solidFill>
                            <a:srgbClr val="000000"/>
                          </a:solidFill>
                          <a:effectLst/>
                          <a:latin typeface="Arial"/>
                        </a:rPr>
                        <a:t>1er.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MX" sz="2000" u="none" strike="noStrike" dirty="0" smtClean="0">
                          <a:effectLst/>
                        </a:rPr>
                        <a:t>9784</a:t>
                      </a:r>
                      <a:endParaRPr lang="es-MX" sz="20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2do.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872</a:t>
                      </a:r>
                      <a:endParaRPr lang="es-MX" sz="20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3er.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102</a:t>
                      </a:r>
                      <a:endParaRPr lang="es-MX" sz="20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alpha val="7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MX" sz="2000" u="none" strike="noStrike" dirty="0" smtClean="0">
                          <a:effectLst/>
                        </a:rPr>
                        <a:t>10758</a:t>
                      </a:r>
                      <a:endParaRPr lang="es-MX" sz="20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alpha val="70000"/>
                      </a:schemeClr>
                    </a:solidFill>
                  </a:tcPr>
                </a:tc>
              </a:tr>
            </a:tbl>
          </a:graphicData>
        </a:graphic>
      </p:graphicFrame>
      <p:sp>
        <p:nvSpPr>
          <p:cNvPr id="13" name="12 Rectángulo"/>
          <p:cNvSpPr/>
          <p:nvPr/>
        </p:nvSpPr>
        <p:spPr>
          <a:xfrm>
            <a:off x="193746" y="159023"/>
            <a:ext cx="4544024" cy="954107"/>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es-MX" sz="2800" spc="50" dirty="0">
                <a:ln w="11430"/>
                <a:solidFill>
                  <a:schemeClr val="accent6">
                    <a:lumMod val="75000"/>
                  </a:schemeClr>
                </a:solidFill>
                <a:effectLst>
                  <a:outerShdw blurRad="76200" dist="50800" dir="5400000" algn="tl" rotWithShape="0">
                    <a:srgbClr val="000000">
                      <a:alpha val="65000"/>
                    </a:srgbClr>
                  </a:outerShdw>
                </a:effectLst>
                <a:latin typeface="Arial" pitchFamily="34" charset="0"/>
                <a:ea typeface="+mn-ea"/>
                <a:cs typeface="Arial" pitchFamily="34" charset="0"/>
              </a:rPr>
              <a:t>Concentrado Sectorial: Avance de Resultados</a:t>
            </a:r>
          </a:p>
        </p:txBody>
      </p:sp>
      <p:graphicFrame>
        <p:nvGraphicFramePr>
          <p:cNvPr id="14" name="13 Tabla"/>
          <p:cNvGraphicFramePr>
            <a:graphicFrameLocks noGrp="1"/>
          </p:cNvGraphicFramePr>
          <p:nvPr>
            <p:extLst>
              <p:ext uri="{D42A27DB-BD31-4B8C-83A1-F6EECF244321}">
                <p14:modId xmlns:p14="http://schemas.microsoft.com/office/powerpoint/2010/main" val="3685235402"/>
              </p:ext>
            </p:extLst>
          </p:nvPr>
        </p:nvGraphicFramePr>
        <p:xfrm>
          <a:off x="320170" y="2997618"/>
          <a:ext cx="3897480" cy="2099537"/>
        </p:xfrm>
        <a:graphic>
          <a:graphicData uri="http://schemas.openxmlformats.org/drawingml/2006/table">
            <a:tbl>
              <a:tblPr/>
              <a:tblGrid>
                <a:gridCol w="2254742"/>
                <a:gridCol w="1642738"/>
              </a:tblGrid>
              <a:tr h="0">
                <a:tc>
                  <a:txBody>
                    <a:bodyPr/>
                    <a:lstStyle/>
                    <a:p>
                      <a:pPr algn="ctr" fontAlgn="ctr"/>
                      <a:r>
                        <a:rPr lang="es-MX" sz="2000" b="1" i="0" u="none" strike="noStrike" dirty="0">
                          <a:solidFill>
                            <a:srgbClr val="000000"/>
                          </a:solidFill>
                          <a:effectLst/>
                          <a:latin typeface="Arial"/>
                        </a:rPr>
                        <a:t>Tipo de Unidad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ctr"/>
                      <a:endParaRPr lang="es-MX" sz="20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46303">
                <a:tc>
                  <a:txBody>
                    <a:bodyPr/>
                    <a:lstStyle/>
                    <a:p>
                      <a:pPr algn="l" fontAlgn="b"/>
                      <a:r>
                        <a:rPr lang="es-MX" sz="2000" b="1" i="0" u="none" strike="noStrike" dirty="0">
                          <a:solidFill>
                            <a:srgbClr val="000000"/>
                          </a:solidFill>
                          <a:effectLst/>
                          <a:latin typeface="Arial"/>
                        </a:rPr>
                        <a:t>1er.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7408</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2do.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721</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3er.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76</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alpha val="70000"/>
                      </a:schemeClr>
                    </a:solidFill>
                  </a:tcPr>
                </a:tc>
                <a:tc>
                  <a:txBody>
                    <a:bodyPr/>
                    <a:lstStyle/>
                    <a:p>
                      <a:pPr algn="ctr" fontAlgn="b"/>
                      <a:r>
                        <a:rPr lang="es-MX" sz="2000" u="none" strike="noStrike" dirty="0" smtClean="0">
                          <a:effectLst/>
                        </a:rPr>
                        <a:t>8205</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alpha val="70000"/>
                      </a:schemeClr>
                    </a:solidFill>
                  </a:tcPr>
                </a:tc>
              </a:tr>
            </a:tbl>
          </a:graphicData>
        </a:graphic>
      </p:graphicFrame>
      <p:graphicFrame>
        <p:nvGraphicFramePr>
          <p:cNvPr id="15" name="14 Tabla"/>
          <p:cNvGraphicFramePr>
            <a:graphicFrameLocks noGrp="1"/>
          </p:cNvGraphicFramePr>
          <p:nvPr/>
        </p:nvGraphicFramePr>
        <p:xfrm>
          <a:off x="4859338" y="3876675"/>
          <a:ext cx="3897480" cy="2289266"/>
        </p:xfrm>
        <a:graphic>
          <a:graphicData uri="http://schemas.openxmlformats.org/drawingml/2006/table">
            <a:tbl>
              <a:tblPr/>
              <a:tblGrid>
                <a:gridCol w="2254742"/>
                <a:gridCol w="1642738"/>
              </a:tblGrid>
              <a:tr h="504054">
                <a:tc>
                  <a:txBody>
                    <a:bodyPr/>
                    <a:lstStyle/>
                    <a:p>
                      <a:pPr algn="ctr" fontAlgn="ctr"/>
                      <a:r>
                        <a:rPr lang="es-MX" sz="2000" b="1" i="0" u="none" strike="noStrike" dirty="0">
                          <a:solidFill>
                            <a:srgbClr val="000000"/>
                          </a:solidFill>
                          <a:effectLst/>
                          <a:latin typeface="Arial"/>
                        </a:rPr>
                        <a:t>Tipo de Unidad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ctr"/>
                      <a:endParaRPr lang="es-MX" sz="20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46303">
                <a:tc>
                  <a:txBody>
                    <a:bodyPr/>
                    <a:lstStyle/>
                    <a:p>
                      <a:pPr algn="l" fontAlgn="b"/>
                      <a:r>
                        <a:rPr lang="es-MX" sz="2000" b="1" i="0" u="none" strike="noStrike" dirty="0">
                          <a:solidFill>
                            <a:srgbClr val="000000"/>
                          </a:solidFill>
                          <a:effectLst/>
                          <a:latin typeface="Arial"/>
                        </a:rPr>
                        <a:t>1er.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7243</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2do.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600</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3er. Nivel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alpha val="60000"/>
                      </a:schemeClr>
                    </a:solidFill>
                  </a:tcPr>
                </a:tc>
                <a:tc>
                  <a:txBody>
                    <a:bodyPr/>
                    <a:lstStyle/>
                    <a:p>
                      <a:pPr algn="ctr" fontAlgn="b"/>
                      <a:r>
                        <a:rPr lang="es-MX" sz="2000" u="none" strike="noStrike" dirty="0" smtClean="0">
                          <a:effectLst/>
                        </a:rPr>
                        <a:t>54</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303">
                <a:tc>
                  <a:txBody>
                    <a:bodyPr/>
                    <a:lstStyle/>
                    <a:p>
                      <a:pPr algn="l" fontAlgn="b"/>
                      <a:r>
                        <a:rPr lang="es-MX" sz="2000" b="1" i="0" u="none" strike="noStrike" dirty="0">
                          <a:solidFill>
                            <a:srgbClr val="000000"/>
                          </a:solidFill>
                          <a:effectLst/>
                          <a:latin typeface="Arial"/>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alpha val="70000"/>
                      </a:schemeClr>
                    </a:solidFill>
                  </a:tcPr>
                </a:tc>
                <a:tc>
                  <a:txBody>
                    <a:bodyPr/>
                    <a:lstStyle/>
                    <a:p>
                      <a:pPr algn="ctr" fontAlgn="b"/>
                      <a:r>
                        <a:rPr lang="es-MX" sz="2000" u="none" strike="noStrike" dirty="0" smtClean="0">
                          <a:effectLst/>
                        </a:rPr>
                        <a:t>7897</a:t>
                      </a:r>
                      <a:endParaRPr lang="es-MX"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alpha val="70000"/>
                      </a:schemeClr>
                    </a:solidFill>
                  </a:tcPr>
                </a:tc>
              </a:tr>
            </a:tbl>
          </a:graphicData>
        </a:graphic>
      </p:graphicFrame>
      <p:pic>
        <p:nvPicPr>
          <p:cNvPr id="42052" name="Picture 4"/>
          <p:cNvPicPr>
            <a:picLocks noChangeAspect="1" noChangeArrowheads="1"/>
          </p:cNvPicPr>
          <p:nvPr/>
        </p:nvPicPr>
        <p:blipFill>
          <a:blip r:embed="rId2"/>
          <a:srcRect/>
          <a:stretch>
            <a:fillRect/>
          </a:stretch>
        </p:blipFill>
        <p:spPr bwMode="auto">
          <a:xfrm>
            <a:off x="395288" y="1341438"/>
            <a:ext cx="3119437" cy="358775"/>
          </a:xfrm>
          <a:prstGeom prst="rect">
            <a:avLst/>
          </a:prstGeom>
          <a:noFill/>
          <a:ln w="9525">
            <a:noFill/>
            <a:round/>
            <a:headEnd/>
            <a:tailEnd/>
          </a:ln>
        </p:spPr>
      </p:pic>
      <p:sp>
        <p:nvSpPr>
          <p:cNvPr id="42054" name="4 CuadroTexto"/>
          <p:cNvSpPr txBox="1">
            <a:spLocks noChangeArrowheads="1"/>
          </p:cNvSpPr>
          <p:nvPr/>
        </p:nvSpPr>
        <p:spPr bwMode="auto">
          <a:xfrm>
            <a:off x="4148306" y="104158"/>
            <a:ext cx="4816308" cy="584775"/>
          </a:xfrm>
          <a:prstGeom prst="rect">
            <a:avLst/>
          </a:prstGeom>
          <a:noFill/>
          <a:ln w="9525">
            <a:noFill/>
            <a:miter lim="800000"/>
            <a:headEnd/>
            <a:tailEnd/>
          </a:ln>
        </p:spPr>
        <p:txBody>
          <a:bodyPr wrap="square">
            <a:spAutoFit/>
          </a:bodyPr>
          <a:lstStyle/>
          <a:p>
            <a:pPr algn="just"/>
            <a:r>
              <a:rPr lang="es-MX" sz="1600" b="1" dirty="0"/>
              <a:t>Total de unidades que han desarrollado actividades encaminadas al conocimiento de las GPC</a:t>
            </a:r>
          </a:p>
        </p:txBody>
      </p:sp>
      <p:sp>
        <p:nvSpPr>
          <p:cNvPr id="42055" name="18 CuadroTexto"/>
          <p:cNvSpPr txBox="1">
            <a:spLocks noChangeArrowheads="1"/>
          </p:cNvSpPr>
          <p:nvPr/>
        </p:nvSpPr>
        <p:spPr bwMode="auto">
          <a:xfrm>
            <a:off x="107496" y="1921337"/>
            <a:ext cx="4248150" cy="830997"/>
          </a:xfrm>
          <a:prstGeom prst="rect">
            <a:avLst/>
          </a:prstGeom>
          <a:noFill/>
          <a:ln w="9525">
            <a:noFill/>
            <a:miter lim="800000"/>
            <a:headEnd/>
            <a:tailEnd/>
          </a:ln>
        </p:spPr>
        <p:txBody>
          <a:bodyPr>
            <a:spAutoFit/>
          </a:bodyPr>
          <a:lstStyle/>
          <a:p>
            <a:pPr algn="just"/>
            <a:r>
              <a:rPr lang="es-MX" sz="1600" b="1" dirty="0"/>
              <a:t>Total de unidades que han desarrollado cursos de capacitación para conocer su construcción y utilidades</a:t>
            </a:r>
          </a:p>
        </p:txBody>
      </p:sp>
      <p:sp>
        <p:nvSpPr>
          <p:cNvPr id="42056" name="19 CuadroTexto"/>
          <p:cNvSpPr txBox="1">
            <a:spLocks noChangeArrowheads="1"/>
          </p:cNvSpPr>
          <p:nvPr/>
        </p:nvSpPr>
        <p:spPr bwMode="auto">
          <a:xfrm>
            <a:off x="187493" y="5432662"/>
            <a:ext cx="3960813" cy="830997"/>
          </a:xfrm>
          <a:prstGeom prst="rect">
            <a:avLst/>
          </a:prstGeom>
          <a:noFill/>
          <a:ln w="9525">
            <a:noFill/>
            <a:miter lim="800000"/>
            <a:headEnd/>
            <a:tailEnd/>
          </a:ln>
        </p:spPr>
        <p:txBody>
          <a:bodyPr>
            <a:spAutoFit/>
          </a:bodyPr>
          <a:lstStyle/>
          <a:p>
            <a:pPr algn="just"/>
            <a:r>
              <a:rPr lang="es-MX" sz="1600" b="1" dirty="0"/>
              <a:t>Total de unidades que han desarrollado acciones para su aplicabilidad en la implantación</a:t>
            </a:r>
          </a:p>
        </p:txBody>
      </p:sp>
      <p:sp>
        <p:nvSpPr>
          <p:cNvPr id="42061" name="Text Box 77"/>
          <p:cNvSpPr txBox="1">
            <a:spLocks noChangeArrowheads="1"/>
          </p:cNvSpPr>
          <p:nvPr/>
        </p:nvSpPr>
        <p:spPr bwMode="auto">
          <a:xfrm>
            <a:off x="107950" y="6345238"/>
            <a:ext cx="4826000"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s-ES"/>
              <a:t>Formación de Facilitadores: 7 900</a:t>
            </a:r>
          </a:p>
        </p:txBody>
      </p:sp>
    </p:spTree>
    <p:extLst>
      <p:ext uri="{BB962C8B-B14F-4D97-AF65-F5344CB8AC3E}">
        <p14:creationId xmlns:p14="http://schemas.microsoft.com/office/powerpoint/2010/main" val="8094782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a:spLocks noChangeArrowheads="1"/>
          </p:cNvSpPr>
          <p:nvPr/>
        </p:nvSpPr>
        <p:spPr bwMode="auto">
          <a:xfrm>
            <a:off x="540544" y="622300"/>
            <a:ext cx="8351837" cy="1200329"/>
          </a:xfrm>
          <a:prstGeom prst="rect">
            <a:avLst/>
          </a:prstGeom>
          <a:noFill/>
          <a:ln w="9525">
            <a:noFill/>
            <a:miter lim="800000"/>
            <a:headEnd/>
            <a:tailEnd/>
          </a:ln>
        </p:spPr>
        <p:txBody>
          <a:bodyPr>
            <a:spAutoFit/>
          </a:bodyPr>
          <a:lstStyle/>
          <a:p>
            <a:r>
              <a:rPr lang="es-MX" sz="3200" b="1">
                <a:latin typeface="Times New Roman" pitchFamily="18" charset="0"/>
                <a:cs typeface="Times New Roman" pitchFamily="18" charset="0"/>
              </a:rPr>
              <a:t>Las Guías de Práctica Clínica en Educación:</a:t>
            </a:r>
          </a:p>
          <a:p>
            <a:endParaRPr lang="es-MX" sz="2000">
              <a:latin typeface="Times New Roman" pitchFamily="18" charset="0"/>
              <a:cs typeface="Times New Roman" pitchFamily="18" charset="0"/>
            </a:endParaRPr>
          </a:p>
          <a:p>
            <a:endParaRPr lang="es-MX" sz="2000">
              <a:latin typeface="Times New Roman" pitchFamily="18" charset="0"/>
              <a:cs typeface="Times New Roman" pitchFamily="18" charset="0"/>
            </a:endParaRPr>
          </a:p>
        </p:txBody>
      </p:sp>
      <p:sp>
        <p:nvSpPr>
          <p:cNvPr id="3" name="2 CuadroTexto"/>
          <p:cNvSpPr txBox="1">
            <a:spLocks noChangeArrowheads="1"/>
          </p:cNvSpPr>
          <p:nvPr/>
        </p:nvSpPr>
        <p:spPr bwMode="auto">
          <a:xfrm>
            <a:off x="756444" y="2112963"/>
            <a:ext cx="7632700" cy="4401205"/>
          </a:xfrm>
          <a:prstGeom prst="rect">
            <a:avLst/>
          </a:prstGeom>
          <a:noFill/>
          <a:ln w="9525">
            <a:noFill/>
            <a:miter lim="800000"/>
            <a:headEnd/>
            <a:tailEnd/>
          </a:ln>
        </p:spPr>
        <p:txBody>
          <a:bodyPr>
            <a:spAutoFit/>
          </a:bodyPr>
          <a:lstStyle/>
          <a:p>
            <a:pPr algn="just"/>
            <a:r>
              <a:rPr lang="es-MX" sz="2800" b="1" dirty="0">
                <a:latin typeface="Times New Roman" pitchFamily="18" charset="0"/>
                <a:cs typeface="Times New Roman" pitchFamily="18" charset="0"/>
              </a:rPr>
              <a:t>A partir de la emisión 2010 del ENARM se integran en el Banco de Reactivos temas relacionados con la atención médica en el primero y segundo niveles, con las recomendaciones de Guías de Práctica Clínica.</a:t>
            </a:r>
          </a:p>
          <a:p>
            <a:pPr algn="just"/>
            <a:endParaRPr lang="es-MX" sz="2800" b="1" dirty="0">
              <a:latin typeface="Times New Roman" pitchFamily="18" charset="0"/>
              <a:cs typeface="Times New Roman" pitchFamily="18" charset="0"/>
            </a:endParaRPr>
          </a:p>
          <a:p>
            <a:pPr algn="just"/>
            <a:r>
              <a:rPr lang="es-MX" sz="2800" b="1" dirty="0">
                <a:latin typeface="Times New Roman" pitchFamily="18" charset="0"/>
                <a:cs typeface="Times New Roman" pitchFamily="18" charset="0"/>
              </a:rPr>
              <a:t>A continuación se enlistan las patologías consideradas como principales causas de atención médica y que se encuentran en el acervo del Catalogo Maestro:</a:t>
            </a:r>
          </a:p>
        </p:txBody>
      </p:sp>
    </p:spTree>
    <p:extLst>
      <p:ext uri="{BB962C8B-B14F-4D97-AF65-F5344CB8AC3E}">
        <p14:creationId xmlns:p14="http://schemas.microsoft.com/office/powerpoint/2010/main" val="3342189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43681" y="1217612"/>
            <a:ext cx="8674100" cy="5586145"/>
          </a:xfrm>
          <a:prstGeom prst="rect">
            <a:avLst/>
          </a:prstGeom>
          <a:noFill/>
          <a:ln>
            <a:noFill/>
          </a:ln>
          <a:extLst/>
        </p:spPr>
        <p:txBody>
          <a:bodyPr>
            <a:spAutoFit/>
          </a:bodyPr>
          <a:lstStyle/>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 Diagnóstico y tratamiento de Hipertensión Arterial</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 Prevención y diagnóstico de la Diabetes Mellitus</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 Prevención y diagnóstico de cáncer de mama y </a:t>
            </a:r>
            <a:r>
              <a:rPr lang="es-MX" sz="2000" dirty="0" err="1" smtClean="0">
                <a:latin typeface="Times New Roman" pitchFamily="18" charset="0"/>
                <a:cs typeface="Times New Roman" pitchFamily="18" charset="0"/>
              </a:rPr>
              <a:t>cérvico</a:t>
            </a:r>
            <a:r>
              <a:rPr lang="es-MX" sz="2000" dirty="0" smtClean="0">
                <a:latin typeface="Times New Roman" pitchFamily="18" charset="0"/>
                <a:cs typeface="Times New Roman" pitchFamily="18" charset="0"/>
              </a:rPr>
              <a:t>-uterino</a:t>
            </a:r>
            <a:r>
              <a:rPr lang="es-MX" sz="2000" dirty="0">
                <a:latin typeface="Times New Roman" pitchFamily="18" charset="0"/>
                <a:cs typeface="Times New Roman" pitchFamily="18" charset="0"/>
              </a:rPr>
              <a:t>.</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Prevención y diagnóstico de sobrepeso y obesidad en niños y adolescentes </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Control y seguimiento de la nutrición, crecimiento y desarrollo del niño menor de 5 años.</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Diagnóstico y manejo de la infección aguda de vías aéreas superiores </a:t>
            </a:r>
          </a:p>
          <a:p>
            <a:pPr marL="285750" indent="-285750" algn="just">
              <a:lnSpc>
                <a:spcPct val="150000"/>
              </a:lnSpc>
              <a:buFont typeface="Arial" pitchFamily="34" charset="0"/>
              <a:buChar char="•"/>
              <a:defRPr/>
            </a:pPr>
            <a:r>
              <a:rPr lang="es-MX" sz="2000" dirty="0">
                <a:latin typeface="Times New Roman" pitchFamily="18" charset="0"/>
                <a:cs typeface="Times New Roman" pitchFamily="18" charset="0"/>
              </a:rPr>
              <a:t> Prevención y diagnóstico oportuno de la infección del tracto genitourinario inferior por Chlamydia. </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Control prenatal con enfoque de riesgo. </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Detección y diagnóstico de enfermedad hipertensiva en el embarazo</a:t>
            </a:r>
          </a:p>
          <a:p>
            <a:pPr marL="342900" indent="-342900" algn="just">
              <a:lnSpc>
                <a:spcPct val="150000"/>
              </a:lnSpc>
              <a:buFont typeface="Arial" pitchFamily="34" charset="0"/>
              <a:buChar char="•"/>
              <a:defRPr/>
            </a:pPr>
            <a:r>
              <a:rPr lang="es-MX" sz="2000" dirty="0">
                <a:latin typeface="Times New Roman" pitchFamily="18" charset="0"/>
                <a:cs typeface="Times New Roman" pitchFamily="18" charset="0"/>
              </a:rPr>
              <a:t>Prevención y diagnóstico de la caries dental en pacientes de 6 a 16 años.  </a:t>
            </a:r>
          </a:p>
        </p:txBody>
      </p:sp>
      <p:sp>
        <p:nvSpPr>
          <p:cNvPr id="3" name="TextBox 4"/>
          <p:cNvSpPr txBox="1">
            <a:spLocks noChangeArrowheads="1"/>
          </p:cNvSpPr>
          <p:nvPr/>
        </p:nvSpPr>
        <p:spPr bwMode="auto">
          <a:xfrm>
            <a:off x="1532731" y="604837"/>
            <a:ext cx="5643563" cy="523220"/>
          </a:xfrm>
          <a:prstGeom prst="rect">
            <a:avLst/>
          </a:prstGeom>
          <a:noFill/>
          <a:ln w="9525">
            <a:noFill/>
            <a:miter lim="800000"/>
            <a:headEnd/>
            <a:tailEnd/>
          </a:ln>
        </p:spPr>
        <p:txBody>
          <a:bodyPr>
            <a:spAutoFit/>
          </a:bodyPr>
          <a:lstStyle/>
          <a:p>
            <a:r>
              <a:rPr lang="es-MX" sz="2800" b="1">
                <a:latin typeface="Times New Roman" pitchFamily="18" charset="0"/>
                <a:cs typeface="Times New Roman" pitchFamily="18" charset="0"/>
              </a:rPr>
              <a:t>GPC en el </a:t>
            </a:r>
            <a:r>
              <a:rPr lang="es-MX" sz="2800" b="1" u="sng">
                <a:latin typeface="Times New Roman" pitchFamily="18" charset="0"/>
                <a:cs typeface="Times New Roman" pitchFamily="18" charset="0"/>
              </a:rPr>
              <a:t>Primer nivel de atención</a:t>
            </a:r>
          </a:p>
        </p:txBody>
      </p:sp>
    </p:spTree>
    <p:extLst>
      <p:ext uri="{BB962C8B-B14F-4D97-AF65-F5344CB8AC3E}">
        <p14:creationId xmlns:p14="http://schemas.microsoft.com/office/powerpoint/2010/main" val="1831768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9074" name="Text Box 2"/>
          <p:cNvSpPr txBox="1">
            <a:spLocks noChangeArrowheads="1"/>
          </p:cNvSpPr>
          <p:nvPr/>
        </p:nvSpPr>
        <p:spPr bwMode="auto">
          <a:xfrm>
            <a:off x="152400" y="161925"/>
            <a:ext cx="8926513" cy="1187450"/>
          </a:xfrm>
          <a:prstGeom prst="rect">
            <a:avLst/>
          </a:prstGeom>
          <a:solidFill>
            <a:schemeClr val="accent1"/>
          </a:solidFill>
          <a:ln>
            <a:noFill/>
          </a:ln>
          <a:effectLst/>
          <a:scene3d>
            <a:camera prst="legacyObliqueTopLeft"/>
            <a:lightRig rig="legacyFlat3" dir="t"/>
          </a:scene3d>
          <a:sp3d extrusionH="430200" prstMaterial="legacyMatte">
            <a:bevelT w="13500" h="13500" prst="angle"/>
            <a:bevelB w="13500" h="13500" prst="angle"/>
            <a:extrusionClr>
              <a:schemeClr val="accent1"/>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alpha val="50000"/>
                    </a:schemeClr>
                  </a:outerShdw>
                </a:effectLst>
              </a14:hiddenEffects>
            </a:ext>
          </a:extLst>
        </p:spPr>
        <p:txBody>
          <a:bodyPr>
            <a:spAutoFit/>
            <a:flatTx/>
          </a:bodyPr>
          <a:lstStyle/>
          <a:p>
            <a:pPr>
              <a:spcBef>
                <a:spcPct val="50000"/>
              </a:spcBef>
              <a:buClr>
                <a:srgbClr val="000000"/>
              </a:buClr>
              <a:buSzPct val="100000"/>
              <a:buFont typeface="Times New Roman" pitchFamily="18" charset="0"/>
              <a:buNone/>
            </a:pPr>
            <a:r>
              <a:rPr lang="es-ES" sz="2400" b="1" i="1">
                <a:solidFill>
                  <a:schemeClr val="accent2"/>
                </a:solidFill>
              </a:rPr>
              <a:t>Esta estrategia se operacionaliza  con base en la colaboración sectorial y mediante la coordinación de las siguientes instancias:</a:t>
            </a:r>
          </a:p>
        </p:txBody>
      </p:sp>
      <p:sp>
        <p:nvSpPr>
          <p:cNvPr id="259075" name="Text Box 3"/>
          <p:cNvSpPr txBox="1">
            <a:spLocks noChangeArrowheads="1"/>
          </p:cNvSpPr>
          <p:nvPr/>
        </p:nvSpPr>
        <p:spPr bwMode="auto">
          <a:xfrm>
            <a:off x="101600" y="1674813"/>
            <a:ext cx="7980363" cy="1106487"/>
          </a:xfrm>
          <a:prstGeom prst="rect">
            <a:avLst/>
          </a:prstGeom>
          <a:solidFill>
            <a:srgbClr val="99CCFF"/>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99CCFF"/>
            </a:extrusionClr>
          </a:sp3d>
          <a:extLst>
            <a:ext uri="{AF507438-7753-43E0-B8FC-AC1667EBCBE1}">
              <a14:hiddenEffects xmlns:a14="http://schemas.microsoft.com/office/drawing/2010/main">
                <a:effectLst>
                  <a:outerShdw dist="17961" dir="2700000" algn="ctr" rotWithShape="0">
                    <a:schemeClr val="accent2">
                      <a:gamma/>
                      <a:shade val="60000"/>
                      <a:invGamma/>
                      <a:alpha val="50000"/>
                    </a:schemeClr>
                  </a:outerShdw>
                </a:effectLst>
              </a14:hiddenEffects>
            </a:ext>
          </a:extLst>
        </p:spPr>
        <p:txBody>
          <a:bodyPr>
            <a:spAutoFit/>
            <a:flatTx/>
          </a:bodyPr>
          <a:lstStyle/>
          <a:p>
            <a:pPr algn="just">
              <a:spcBef>
                <a:spcPct val="50000"/>
              </a:spcBef>
              <a:buClr>
                <a:srgbClr val="000000"/>
              </a:buClr>
              <a:buSzPct val="100000"/>
              <a:buFont typeface="Times New Roman" pitchFamily="18" charset="0"/>
              <a:buNone/>
            </a:pPr>
            <a:r>
              <a:rPr lang="es-ES" sz="2200">
                <a:solidFill>
                  <a:schemeClr val="bg1"/>
                </a:solidFill>
                <a:latin typeface="Arial Black" pitchFamily="34" charset="0"/>
              </a:rPr>
              <a:t>CENETEC: Convoca  a los expertos y coordina el desarrollo de las guías, </a:t>
            </a:r>
            <a:r>
              <a:rPr lang="es-ES" sz="2200" u="sng">
                <a:solidFill>
                  <a:schemeClr val="bg1"/>
                </a:solidFill>
                <a:latin typeface="Arial Black" pitchFamily="34" charset="0"/>
              </a:rPr>
              <a:t>SEGÚN PRIORIDADES INSTITUCIONALES</a:t>
            </a:r>
          </a:p>
        </p:txBody>
      </p:sp>
      <p:sp>
        <p:nvSpPr>
          <p:cNvPr id="259076" name="Text Box 4"/>
          <p:cNvSpPr txBox="1">
            <a:spLocks noChangeArrowheads="1"/>
          </p:cNvSpPr>
          <p:nvPr/>
        </p:nvSpPr>
        <p:spPr bwMode="auto">
          <a:xfrm>
            <a:off x="508000" y="3287713"/>
            <a:ext cx="7545388" cy="1441450"/>
          </a:xfrm>
          <a:prstGeom prst="rect">
            <a:avLst/>
          </a:prstGeom>
          <a:solidFill>
            <a:schemeClr val="accent2"/>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17961" dir="2700000" algn="ctr" rotWithShape="0">
                    <a:schemeClr val="accent2">
                      <a:gamma/>
                      <a:shade val="60000"/>
                      <a:invGamma/>
                      <a:alpha val="50000"/>
                    </a:schemeClr>
                  </a:outerShdw>
                </a:effectLst>
              </a14:hiddenEffects>
            </a:ext>
          </a:extLst>
        </p:spPr>
        <p:txBody>
          <a:bodyPr>
            <a:spAutoFit/>
            <a:flatTx/>
          </a:bodyPr>
          <a:lstStyle/>
          <a:p>
            <a:pPr algn="just">
              <a:spcBef>
                <a:spcPct val="50000"/>
              </a:spcBef>
              <a:buClr>
                <a:srgbClr val="000000"/>
              </a:buClr>
              <a:buSzPct val="100000"/>
              <a:buFont typeface="Times New Roman" pitchFamily="18" charset="0"/>
              <a:buNone/>
            </a:pPr>
            <a:r>
              <a:rPr lang="es-ES" sz="2200">
                <a:solidFill>
                  <a:schemeClr val="bg1"/>
                </a:solidFill>
                <a:latin typeface="Arial Black" pitchFamily="34" charset="0"/>
              </a:rPr>
              <a:t>DGCES: Coordina a un Grupo de Trabajo Sectorial que define por consenso  acciones de difusión, de capacita, para la implantación y seguimiento a su consulta y utilización</a:t>
            </a:r>
          </a:p>
        </p:txBody>
      </p:sp>
      <p:sp>
        <p:nvSpPr>
          <p:cNvPr id="259077" name="Text Box 5"/>
          <p:cNvSpPr txBox="1">
            <a:spLocks noChangeArrowheads="1"/>
          </p:cNvSpPr>
          <p:nvPr/>
        </p:nvSpPr>
        <p:spPr bwMode="auto">
          <a:xfrm>
            <a:off x="873125" y="5291138"/>
            <a:ext cx="8029575" cy="1106487"/>
          </a:xfrm>
          <a:prstGeom prst="rect">
            <a:avLst/>
          </a:prstGeom>
          <a:solidFill>
            <a:schemeClr val="accent1"/>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17961" dir="2700000" algn="ctr" rotWithShape="0">
                    <a:schemeClr val="accent2">
                      <a:gamma/>
                      <a:shade val="60000"/>
                      <a:invGamma/>
                      <a:alpha val="50000"/>
                    </a:schemeClr>
                  </a:outerShdw>
                </a:effectLst>
              </a14:hiddenEffects>
            </a:ext>
          </a:extLst>
        </p:spPr>
        <p:txBody>
          <a:bodyPr>
            <a:spAutoFit/>
            <a:flatTx/>
          </a:bodyPr>
          <a:lstStyle/>
          <a:p>
            <a:pPr algn="just">
              <a:spcBef>
                <a:spcPct val="50000"/>
              </a:spcBef>
              <a:buClr>
                <a:srgbClr val="000000"/>
              </a:buClr>
              <a:buSzPct val="100000"/>
              <a:buFont typeface="Times New Roman" pitchFamily="18" charset="0"/>
              <a:buNone/>
            </a:pPr>
            <a:r>
              <a:rPr lang="es-ES" sz="2200">
                <a:solidFill>
                  <a:schemeClr val="bg1"/>
                </a:solidFill>
                <a:latin typeface="Arial Black" pitchFamily="34" charset="0"/>
              </a:rPr>
              <a:t>DGED: Coordina a un Grupo de Trabajo que evalúe el impacto de su aplicabilidad y los beneficios alcanzados que retroalimenten al Comité Nacional</a:t>
            </a:r>
          </a:p>
        </p:txBody>
      </p:sp>
    </p:spTree>
    <p:extLst>
      <p:ext uri="{BB962C8B-B14F-4D97-AF65-F5344CB8AC3E}">
        <p14:creationId xmlns:p14="http://schemas.microsoft.com/office/powerpoint/2010/main" val="26218930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9075"/>
                                        </p:tgtEl>
                                        <p:attrNameLst>
                                          <p:attrName>style.visibility</p:attrName>
                                        </p:attrNameLst>
                                      </p:cBhvr>
                                      <p:to>
                                        <p:strVal val="visible"/>
                                      </p:to>
                                    </p:set>
                                    <p:anim calcmode="lin" valueType="num">
                                      <p:cBhvr additive="base">
                                        <p:cTn id="7" dur="500" fill="hold"/>
                                        <p:tgtEl>
                                          <p:spTgt spid="259075"/>
                                        </p:tgtEl>
                                        <p:attrNameLst>
                                          <p:attrName>ppt_x</p:attrName>
                                        </p:attrNameLst>
                                      </p:cBhvr>
                                      <p:tavLst>
                                        <p:tav tm="0">
                                          <p:val>
                                            <p:strVal val="#ppt_x"/>
                                          </p:val>
                                        </p:tav>
                                        <p:tav tm="100000">
                                          <p:val>
                                            <p:strVal val="#ppt_x"/>
                                          </p:val>
                                        </p:tav>
                                      </p:tavLst>
                                    </p:anim>
                                    <p:anim calcmode="lin" valueType="num">
                                      <p:cBhvr additive="base">
                                        <p:cTn id="8" dur="500" fill="hold"/>
                                        <p:tgtEl>
                                          <p:spTgt spid="2590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9076"/>
                                        </p:tgtEl>
                                        <p:attrNameLst>
                                          <p:attrName>style.visibility</p:attrName>
                                        </p:attrNameLst>
                                      </p:cBhvr>
                                      <p:to>
                                        <p:strVal val="visible"/>
                                      </p:to>
                                    </p:set>
                                    <p:anim calcmode="lin" valueType="num">
                                      <p:cBhvr additive="base">
                                        <p:cTn id="13" dur="500" fill="hold"/>
                                        <p:tgtEl>
                                          <p:spTgt spid="259076"/>
                                        </p:tgtEl>
                                        <p:attrNameLst>
                                          <p:attrName>ppt_x</p:attrName>
                                        </p:attrNameLst>
                                      </p:cBhvr>
                                      <p:tavLst>
                                        <p:tav tm="0">
                                          <p:val>
                                            <p:strVal val="#ppt_x"/>
                                          </p:val>
                                        </p:tav>
                                        <p:tav tm="100000">
                                          <p:val>
                                            <p:strVal val="#ppt_x"/>
                                          </p:val>
                                        </p:tav>
                                      </p:tavLst>
                                    </p:anim>
                                    <p:anim calcmode="lin" valueType="num">
                                      <p:cBhvr additive="base">
                                        <p:cTn id="14" dur="500" fill="hold"/>
                                        <p:tgtEl>
                                          <p:spTgt spid="25907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9077"/>
                                        </p:tgtEl>
                                        <p:attrNameLst>
                                          <p:attrName>style.visibility</p:attrName>
                                        </p:attrNameLst>
                                      </p:cBhvr>
                                      <p:to>
                                        <p:strVal val="visible"/>
                                      </p:to>
                                    </p:set>
                                    <p:anim calcmode="lin" valueType="num">
                                      <p:cBhvr additive="base">
                                        <p:cTn id="19" dur="500" fill="hold"/>
                                        <p:tgtEl>
                                          <p:spTgt spid="259077"/>
                                        </p:tgtEl>
                                        <p:attrNameLst>
                                          <p:attrName>ppt_x</p:attrName>
                                        </p:attrNameLst>
                                      </p:cBhvr>
                                      <p:tavLst>
                                        <p:tav tm="0">
                                          <p:val>
                                            <p:strVal val="#ppt_x"/>
                                          </p:val>
                                        </p:tav>
                                        <p:tav tm="100000">
                                          <p:val>
                                            <p:strVal val="#ppt_x"/>
                                          </p:val>
                                        </p:tav>
                                      </p:tavLst>
                                    </p:anim>
                                    <p:anim calcmode="lin" valueType="num">
                                      <p:cBhvr additive="base">
                                        <p:cTn id="20" dur="500" fill="hold"/>
                                        <p:tgtEl>
                                          <p:spTgt spid="259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animBg="1"/>
      <p:bldP spid="259076" grpId="0" animBg="1"/>
      <p:bldP spid="25907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3286007" y="26193"/>
            <a:ext cx="5643562" cy="461963"/>
          </a:xfrm>
          <a:prstGeom prst="rect">
            <a:avLst/>
          </a:prstGeom>
          <a:noFill/>
          <a:ln w="9525">
            <a:noFill/>
            <a:miter lim="800000"/>
            <a:headEnd/>
            <a:tailEnd/>
          </a:ln>
        </p:spPr>
        <p:txBody>
          <a:bodyPr>
            <a:spAutoFit/>
          </a:bodyPr>
          <a:lstStyle/>
          <a:p>
            <a:r>
              <a:rPr lang="es-MX" sz="2400" b="1" dirty="0">
                <a:latin typeface="Times New Roman" pitchFamily="18" charset="0"/>
                <a:cs typeface="Times New Roman" pitchFamily="18" charset="0"/>
              </a:rPr>
              <a:t>GPC en el </a:t>
            </a:r>
            <a:r>
              <a:rPr lang="es-MX" sz="2400" b="1" u="sng" dirty="0">
                <a:latin typeface="Times New Roman" pitchFamily="18" charset="0"/>
                <a:cs typeface="Times New Roman" pitchFamily="18" charset="0"/>
              </a:rPr>
              <a:t>Segundo nivel de atención</a:t>
            </a:r>
          </a:p>
        </p:txBody>
      </p:sp>
      <p:sp>
        <p:nvSpPr>
          <p:cNvPr id="3" name="Rectangle 3"/>
          <p:cNvSpPr>
            <a:spLocks noChangeArrowheads="1"/>
          </p:cNvSpPr>
          <p:nvPr/>
        </p:nvSpPr>
        <p:spPr bwMode="auto">
          <a:xfrm>
            <a:off x="36394" y="468182"/>
            <a:ext cx="9107606" cy="6370975"/>
          </a:xfrm>
          <a:prstGeom prst="rect">
            <a:avLst/>
          </a:prstGeom>
          <a:noFill/>
          <a:ln w="9525">
            <a:noFill/>
            <a:miter lim="800000"/>
            <a:headEnd/>
            <a:tailEnd/>
          </a:ln>
        </p:spPr>
        <p:txBody>
          <a:bodyPr wrap="square">
            <a:spAutoFit/>
          </a:bodyPr>
          <a:lstStyle/>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oportuno del estado epiléptico </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 sepsis grave y choque séptico en el adulto. </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 fracturas </a:t>
            </a:r>
            <a:r>
              <a:rPr lang="es-MX" sz="1600" b="1" dirty="0" err="1" smtClean="0">
                <a:latin typeface="Times New Roman" pitchFamily="18" charset="0"/>
                <a:cs typeface="Times New Roman" pitchFamily="18" charset="0"/>
              </a:rPr>
              <a:t>intra</a:t>
            </a:r>
            <a:r>
              <a:rPr lang="es-MX" sz="1600" b="1" dirty="0" smtClean="0">
                <a:latin typeface="Times New Roman" pitchFamily="18" charset="0"/>
                <a:cs typeface="Times New Roman" pitchFamily="18" charset="0"/>
              </a:rPr>
              <a:t> capsulares </a:t>
            </a:r>
            <a:r>
              <a:rPr lang="es-MX" sz="1600" b="1" dirty="0">
                <a:latin typeface="Times New Roman" pitchFamily="18" charset="0"/>
                <a:cs typeface="Times New Roman" pitchFamily="18" charset="0"/>
              </a:rPr>
              <a:t>del extremo proximal de fémur.</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reparación de la hernia umbilical. inguinales y femorales</a:t>
            </a:r>
          </a:p>
          <a:p>
            <a:pPr marL="457200" indent="-457200" algn="just">
              <a:lnSpc>
                <a:spcPct val="150000"/>
              </a:lnSpc>
              <a:buFont typeface="Arial" charset="0"/>
              <a:buChar char="•"/>
            </a:pPr>
            <a:r>
              <a:rPr lang="es-MX" sz="1600" b="1" dirty="0">
                <a:latin typeface="Times New Roman" pitchFamily="18" charset="0"/>
                <a:cs typeface="Times New Roman" pitchFamily="18" charset="0"/>
              </a:rPr>
              <a:t>    Tratamiento de apendicitis aguda. </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 la colelitiasis</a:t>
            </a:r>
          </a:p>
          <a:p>
            <a:pPr marL="457200" indent="-457200" algn="just">
              <a:lnSpc>
                <a:spcPct val="150000"/>
              </a:lnSpc>
              <a:buFont typeface="Arial" charset="0"/>
              <a:buChar char="•"/>
            </a:pPr>
            <a:r>
              <a:rPr lang="es-MX" sz="1600" b="1" dirty="0">
                <a:latin typeface="Times New Roman" pitchFamily="18" charset="0"/>
                <a:cs typeface="Times New Roman" pitchFamily="18" charset="0"/>
              </a:rPr>
              <a:t>Prevención y manejo de la hemorragia postparto </a:t>
            </a:r>
          </a:p>
          <a:p>
            <a:pPr marL="457200" indent="-457200" algn="just">
              <a:lnSpc>
                <a:spcPct val="150000"/>
              </a:lnSpc>
              <a:buFont typeface="Arial" charset="0"/>
              <a:buChar char="•"/>
            </a:pPr>
            <a:r>
              <a:rPr lang="es-MX" sz="1600" b="1" dirty="0">
                <a:latin typeface="Times New Roman" pitchFamily="18" charset="0"/>
                <a:cs typeface="Times New Roman" pitchFamily="18" charset="0"/>
              </a:rPr>
              <a:t>Detección y diagnóstico de enfermedad hipertensiva en el embarazo. </a:t>
            </a:r>
          </a:p>
          <a:p>
            <a:pPr marL="457200" indent="-457200" algn="just">
              <a:lnSpc>
                <a:spcPct val="150000"/>
              </a:lnSpc>
              <a:buFont typeface="Arial" charset="0"/>
              <a:buChar char="•"/>
            </a:pPr>
            <a:r>
              <a:rPr lang="es-MX" sz="1600" b="1" dirty="0">
                <a:latin typeface="Times New Roman" pitchFamily="18" charset="0"/>
                <a:cs typeface="Times New Roman" pitchFamily="18" charset="0"/>
              </a:rPr>
              <a:t>Atención integral de pre eclampsia y eclampsia</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tratamiento y vigilancia de la enfermedad vascular cerebral isquémica. </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 la insuficiencia hepática crónica. </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 la enfermedad pulmonar obstructiva crónica. </a:t>
            </a:r>
          </a:p>
          <a:p>
            <a:pPr marL="457200" indent="-457200" algn="just">
              <a:lnSpc>
                <a:spcPct val="150000"/>
              </a:lnSpc>
              <a:buFont typeface="Arial" charset="0"/>
              <a:buChar char="•"/>
            </a:pPr>
            <a:r>
              <a:rPr lang="es-MX" sz="1600" b="1" dirty="0">
                <a:latin typeface="Times New Roman" pitchFamily="18" charset="0"/>
                <a:cs typeface="Times New Roman" pitchFamily="18" charset="0"/>
              </a:rPr>
              <a:t>    Diagnóstico y tratamiento del </a:t>
            </a:r>
            <a:r>
              <a:rPr lang="es-MX" sz="1600" b="1" dirty="0" err="1" smtClean="0">
                <a:latin typeface="Times New Roman" pitchFamily="18" charset="0"/>
                <a:cs typeface="Times New Roman" pitchFamily="18" charset="0"/>
              </a:rPr>
              <a:t>Cor</a:t>
            </a:r>
            <a:r>
              <a:rPr lang="es-MX" sz="1600" b="1" dirty="0" smtClean="0">
                <a:latin typeface="Times New Roman" pitchFamily="18" charset="0"/>
                <a:cs typeface="Times New Roman" pitchFamily="18" charset="0"/>
              </a:rPr>
              <a:t> </a:t>
            </a:r>
            <a:r>
              <a:rPr lang="es-MX" sz="1600" b="1" dirty="0" err="1" smtClean="0">
                <a:latin typeface="Times New Roman" pitchFamily="18" charset="0"/>
                <a:cs typeface="Times New Roman" pitchFamily="18" charset="0"/>
              </a:rPr>
              <a:t>Pulmonale</a:t>
            </a:r>
            <a:endParaRPr lang="es-MX" sz="1600" b="1" dirty="0">
              <a:latin typeface="Times New Roman" pitchFamily="18" charset="0"/>
              <a:cs typeface="Times New Roman" pitchFamily="18" charset="0"/>
            </a:endParaRP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 la fibrilación auricular. </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quirúrgico de la enfermedad por reflujo gastroesofágico en el adulto.</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del asma </a:t>
            </a:r>
          </a:p>
          <a:p>
            <a:pPr marL="457200" indent="-457200" algn="just">
              <a:lnSpc>
                <a:spcPct val="150000"/>
              </a:lnSpc>
              <a:buFont typeface="Arial" charset="0"/>
              <a:buChar char="•"/>
            </a:pPr>
            <a:r>
              <a:rPr lang="es-MX" sz="1600" b="1" dirty="0">
                <a:latin typeface="Times New Roman" pitchFamily="18" charset="0"/>
                <a:cs typeface="Times New Roman" pitchFamily="18" charset="0"/>
              </a:rPr>
              <a:t>Diagnóstico y tratamiento de la enfermedad arterial periférica. </a:t>
            </a:r>
          </a:p>
        </p:txBody>
      </p:sp>
    </p:spTree>
    <p:extLst>
      <p:ext uri="{BB962C8B-B14F-4D97-AF65-F5344CB8AC3E}">
        <p14:creationId xmlns:p14="http://schemas.microsoft.com/office/powerpoint/2010/main" val="31327137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2563560604"/>
              </p:ext>
            </p:extLst>
          </p:nvPr>
        </p:nvGraphicFramePr>
        <p:xfrm>
          <a:off x="175365" y="1568450"/>
          <a:ext cx="8718115" cy="4351020"/>
        </p:xfrm>
        <a:graphic>
          <a:graphicData uri="http://schemas.openxmlformats.org/drawingml/2006/table">
            <a:tbl>
              <a:tblPr>
                <a:tableStyleId>{5C22544A-7EE6-4342-B048-85BDC9FD1C3A}</a:tableStyleId>
              </a:tblPr>
              <a:tblGrid>
                <a:gridCol w="989556"/>
                <a:gridCol w="901874"/>
                <a:gridCol w="1027134"/>
                <a:gridCol w="5799551"/>
              </a:tblGrid>
              <a:tr h="533400">
                <a:tc>
                  <a:txBody>
                    <a:bodyPr/>
                    <a:lstStyle/>
                    <a:p>
                      <a:pPr algn="ctr" fontAlgn="ctr"/>
                      <a:r>
                        <a:rPr lang="es-MX" sz="900" b="1" u="none" strike="noStrike" dirty="0">
                          <a:effectLst/>
                          <a:latin typeface="Times New Roman" pitchFamily="18" charset="0"/>
                          <a:cs typeface="Times New Roman" pitchFamily="18" charset="0"/>
                        </a:rPr>
                        <a:t>INSTITUCION</a:t>
                      </a:r>
                      <a:endParaRPr lang="es-MX" sz="900" b="1"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s-MX" sz="900" b="1" u="none" strike="noStrike" dirty="0" smtClean="0">
                          <a:effectLst/>
                          <a:latin typeface="Times New Roman" pitchFamily="18" charset="0"/>
                          <a:cs typeface="Times New Roman" pitchFamily="18" charset="0"/>
                        </a:rPr>
                        <a:t>NO. </a:t>
                      </a:r>
                      <a:r>
                        <a:rPr lang="es-MX" sz="900" b="1" u="none" strike="noStrike" dirty="0">
                          <a:effectLst/>
                          <a:latin typeface="Times New Roman" pitchFamily="18" charset="0"/>
                          <a:cs typeface="Times New Roman" pitchFamily="18" charset="0"/>
                        </a:rPr>
                        <a:t>CONSECUTIVO</a:t>
                      </a:r>
                      <a:endParaRPr lang="es-MX" sz="900" b="1"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s-MX" sz="900" b="1" u="none" strike="noStrike" dirty="0">
                          <a:effectLst/>
                          <a:latin typeface="Times New Roman" pitchFamily="18" charset="0"/>
                          <a:cs typeface="Times New Roman" pitchFamily="18" charset="0"/>
                        </a:rPr>
                        <a:t>AÑO DE INTEGRACION</a:t>
                      </a:r>
                      <a:endParaRPr lang="es-MX" sz="900" b="1"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s-MX" sz="1100" u="none" strike="noStrike" dirty="0">
                          <a:effectLst/>
                          <a:latin typeface="Times New Roman" pitchFamily="18" charset="0"/>
                          <a:cs typeface="Times New Roman" pitchFamily="18" charset="0"/>
                        </a:rPr>
                        <a:t>TÍTULO DE LA GPC</a:t>
                      </a:r>
                      <a:endParaRPr lang="es-MX" sz="1100" b="1"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67640">
                <a:tc>
                  <a:txBody>
                    <a:bodyPr/>
                    <a:lstStyle/>
                    <a:p>
                      <a:pPr algn="ctr" fontAlgn="ctr"/>
                      <a:r>
                        <a:rPr lang="es-MX" sz="1100" u="none" strike="noStrike">
                          <a:effectLst/>
                          <a:latin typeface="Times New Roman" pitchFamily="18" charset="0"/>
                          <a:cs typeface="Times New Roman" pitchFamily="18" charset="0"/>
                        </a:rPr>
                        <a:t>IMSS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69</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8</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Diagnóstico y tratamiento del síndrome de falla medular en edad pediátrica en el tercer nivel de atención</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IMSS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112</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8</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Terapia inmunosupresora en el trasplante renal</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ISSSTE</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126</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8</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a:effectLst/>
                          <a:latin typeface="Times New Roman" pitchFamily="18" charset="0"/>
                          <a:cs typeface="Times New Roman" pitchFamily="18" charset="0"/>
                        </a:rPr>
                        <a:t>Diangóstico y tratamiento en el 3er niel de atención de la cataraa complicada en el adulto mayor</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IMSS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264</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Tratamiento de </a:t>
                      </a:r>
                      <a:r>
                        <a:rPr lang="es-MX" sz="1100" u="none" strike="noStrike" dirty="0" err="1">
                          <a:effectLst/>
                          <a:latin typeface="Times New Roman" pitchFamily="18" charset="0"/>
                          <a:cs typeface="Times New Roman" pitchFamily="18" charset="0"/>
                        </a:rPr>
                        <a:t>astrocitoma</a:t>
                      </a:r>
                      <a:r>
                        <a:rPr lang="es-MX" sz="1100" u="none" strike="noStrike" dirty="0">
                          <a:effectLst/>
                          <a:latin typeface="Times New Roman" pitchFamily="18" charset="0"/>
                          <a:cs typeface="Times New Roman" pitchFamily="18" charset="0"/>
                        </a:rPr>
                        <a:t> y </a:t>
                      </a:r>
                      <a:r>
                        <a:rPr lang="es-MX" sz="1100" u="none" strike="noStrike" dirty="0" err="1">
                          <a:effectLst/>
                          <a:latin typeface="Times New Roman" pitchFamily="18" charset="0"/>
                          <a:cs typeface="Times New Roman" pitchFamily="18" charset="0"/>
                        </a:rPr>
                        <a:t>meduloblastoma</a:t>
                      </a:r>
                      <a:r>
                        <a:rPr lang="es-MX" sz="1100" u="none" strike="noStrike" dirty="0">
                          <a:effectLst/>
                          <a:latin typeface="Times New Roman" pitchFamily="18" charset="0"/>
                          <a:cs typeface="Times New Roman" pitchFamily="18" charset="0"/>
                        </a:rPr>
                        <a:t> en niños y adolescentes, en 3er nivel de atención</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SSA</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301</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a:effectLst/>
                          <a:latin typeface="Times New Roman" pitchFamily="18" charset="0"/>
                          <a:cs typeface="Times New Roman" pitchFamily="18" charset="0"/>
                        </a:rPr>
                        <a:t>Esplenectomia</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SSA</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305</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Tratamiento de la enfermedad de Parkinson en el 3er nivel de atención</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DIF</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332</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9</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a:effectLst/>
                          <a:latin typeface="Times New Roman" pitchFamily="18" charset="0"/>
                          <a:cs typeface="Times New Roman" pitchFamily="18" charset="0"/>
                        </a:rPr>
                        <a:t>Evaluación diagnóstica en el niño con parálisis cerebral en el tercer nivel de atención</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ISSSTE</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340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Diagnóstico y tratamiento del </a:t>
                      </a:r>
                      <a:r>
                        <a:rPr lang="es-MX" sz="1100" u="none" strike="noStrike" dirty="0" err="1">
                          <a:effectLst/>
                          <a:latin typeface="Times New Roman" pitchFamily="18" charset="0"/>
                          <a:cs typeface="Times New Roman" pitchFamily="18" charset="0"/>
                        </a:rPr>
                        <a:t>ependimoma</a:t>
                      </a:r>
                      <a:r>
                        <a:rPr lang="es-MX" sz="1100" u="none" strike="noStrike" dirty="0">
                          <a:effectLst/>
                          <a:latin typeface="Times New Roman" pitchFamily="18" charset="0"/>
                          <a:cs typeface="Times New Roman" pitchFamily="18" charset="0"/>
                        </a:rPr>
                        <a:t> en niños en el tercer nivel de atención</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IMSS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356</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a:effectLst/>
                          <a:latin typeface="Times New Roman" pitchFamily="18" charset="0"/>
                          <a:cs typeface="Times New Roman" pitchFamily="18" charset="0"/>
                        </a:rPr>
                        <a:t>Uso de terapia biológica en espondilitis anquilosante del adulto</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1450">
                <a:tc>
                  <a:txBody>
                    <a:bodyPr/>
                    <a:lstStyle/>
                    <a:p>
                      <a:pPr algn="ctr" fontAlgn="ctr"/>
                      <a:r>
                        <a:rPr lang="es-MX" sz="1100" u="none" strike="noStrike">
                          <a:effectLst/>
                          <a:latin typeface="Times New Roman" pitchFamily="18" charset="0"/>
                          <a:cs typeface="Times New Roman" pitchFamily="18" charset="0"/>
                        </a:rPr>
                        <a:t>IMSS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429</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a:effectLst/>
                          <a:latin typeface="Times New Roman" pitchFamily="18" charset="0"/>
                          <a:cs typeface="Times New Roman" pitchFamily="18" charset="0"/>
                        </a:rPr>
                        <a:t>Abordaje diagnóstico de la rehabilitación cardiaca en cardiopatía isquémica, valvulopatías y grupos especiales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fontAlgn="ctr"/>
                      <a:r>
                        <a:rPr lang="es-MX" sz="1100" u="none" strike="noStrike">
                          <a:effectLst/>
                          <a:latin typeface="Times New Roman" pitchFamily="18" charset="0"/>
                          <a:cs typeface="Times New Roman" pitchFamily="18" charset="0"/>
                        </a:rPr>
                        <a:t>SEDENA</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445</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9</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Indicadores para institución de cirugía de control de daños en adultos con trauma abdominal por proyectil de arma de fuego en el tercer nivel de atención.</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SSA</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449</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11</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Diagnóstico y tratamiento de las lesiones traumáticas de la columna vertebral en el adulto en el tercer nivel</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SSA</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450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11</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Disección radical de cuello</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ISSSTE</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550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12</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a:effectLst/>
                          <a:latin typeface="Times New Roman" pitchFamily="18" charset="0"/>
                          <a:cs typeface="Times New Roman" pitchFamily="18" charset="0"/>
                        </a:rPr>
                        <a:t>Tratamiento de los tumores benignos de tejidos blandos en adultos en el tercer nivel de atención</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IMSS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594</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13</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Tratamiento nutricional del paciente </a:t>
                      </a:r>
                      <a:r>
                        <a:rPr lang="es-MX" sz="1100" u="none" strike="noStrike" dirty="0" err="1">
                          <a:effectLst/>
                          <a:latin typeface="Times New Roman" pitchFamily="18" charset="0"/>
                          <a:cs typeface="Times New Roman" pitchFamily="18" charset="0"/>
                        </a:rPr>
                        <a:t>pretransplante</a:t>
                      </a:r>
                      <a:r>
                        <a:rPr lang="es-MX" sz="1100" u="none" strike="noStrike" dirty="0">
                          <a:effectLst/>
                          <a:latin typeface="Times New Roman" pitchFamily="18" charset="0"/>
                          <a:cs typeface="Times New Roman" pitchFamily="18" charset="0"/>
                        </a:rPr>
                        <a:t> hepático</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fontAlgn="ctr"/>
                      <a:r>
                        <a:rPr lang="es-MX" sz="1100" u="none" strike="noStrike">
                          <a:effectLst/>
                          <a:latin typeface="Times New Roman" pitchFamily="18" charset="0"/>
                          <a:cs typeface="Times New Roman" pitchFamily="18" charset="0"/>
                        </a:rPr>
                        <a:t>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597</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13</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Manejo </a:t>
                      </a:r>
                      <a:r>
                        <a:rPr lang="es-MX" sz="1100" u="none" strike="noStrike" dirty="0" err="1">
                          <a:effectLst/>
                          <a:latin typeface="Times New Roman" pitchFamily="18" charset="0"/>
                          <a:cs typeface="Times New Roman" pitchFamily="18" charset="0"/>
                        </a:rPr>
                        <a:t>perioperatorio</a:t>
                      </a:r>
                      <a:r>
                        <a:rPr lang="es-MX" sz="1100" u="none" strike="noStrike" dirty="0">
                          <a:effectLst/>
                          <a:latin typeface="Times New Roman" pitchFamily="18" charset="0"/>
                          <a:cs typeface="Times New Roman" pitchFamily="18" charset="0"/>
                        </a:rPr>
                        <a:t> del paciente llevado a cirugía cardiaca. Síndrome de bajo gasto </a:t>
                      </a:r>
                      <a:r>
                        <a:rPr lang="es-MX" sz="1100" u="none" strike="noStrike" dirty="0" err="1">
                          <a:effectLst/>
                          <a:latin typeface="Times New Roman" pitchFamily="18" charset="0"/>
                          <a:cs typeface="Times New Roman" pitchFamily="18" charset="0"/>
                        </a:rPr>
                        <a:t>poscardiotomia</a:t>
                      </a:r>
                      <a:r>
                        <a:rPr lang="es-MX" sz="1100" u="none" strike="noStrike" dirty="0">
                          <a:effectLst/>
                          <a:latin typeface="Times New Roman" pitchFamily="18" charset="0"/>
                          <a:cs typeface="Times New Roman" pitchFamily="18" charset="0"/>
                        </a:rPr>
                        <a:t> en adultos en el tercer nivel de atención.</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640">
                <a:tc>
                  <a:txBody>
                    <a:bodyPr/>
                    <a:lstStyle/>
                    <a:p>
                      <a:pPr algn="ctr" fontAlgn="ctr"/>
                      <a:r>
                        <a:rPr lang="es-MX" sz="1100" u="none" strike="noStrike">
                          <a:effectLst/>
                          <a:latin typeface="Times New Roman" pitchFamily="18" charset="0"/>
                          <a:cs typeface="Times New Roman" pitchFamily="18" charset="0"/>
                        </a:rPr>
                        <a:t>IMSS</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600</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100" u="none" strike="noStrike">
                          <a:effectLst/>
                          <a:latin typeface="Times New Roman" pitchFamily="18" charset="0"/>
                          <a:cs typeface="Times New Roman" pitchFamily="18" charset="0"/>
                        </a:rPr>
                        <a:t>13</a:t>
                      </a:r>
                      <a:endParaRPr lang="es-MX" sz="1100" b="0" i="0" u="none" strike="noStrike">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100" u="none" strike="noStrike" dirty="0">
                          <a:effectLst/>
                          <a:latin typeface="Times New Roman" pitchFamily="18" charset="0"/>
                          <a:cs typeface="Times New Roman" pitchFamily="18" charset="0"/>
                        </a:rPr>
                        <a:t>Abordaje diagnóstico de la </a:t>
                      </a:r>
                      <a:r>
                        <a:rPr lang="es-MX" sz="1100" u="none" strike="noStrike" dirty="0" err="1">
                          <a:effectLst/>
                          <a:latin typeface="Times New Roman" pitchFamily="18" charset="0"/>
                          <a:cs typeface="Times New Roman" pitchFamily="18" charset="0"/>
                        </a:rPr>
                        <a:t>ataxica</a:t>
                      </a:r>
                      <a:r>
                        <a:rPr lang="es-MX" sz="1100" u="none" strike="noStrike" dirty="0">
                          <a:effectLst/>
                          <a:latin typeface="Times New Roman" pitchFamily="18" charset="0"/>
                          <a:cs typeface="Times New Roman" pitchFamily="18" charset="0"/>
                        </a:rPr>
                        <a:t> </a:t>
                      </a:r>
                      <a:r>
                        <a:rPr lang="es-MX" sz="1100" u="none" strike="noStrike" dirty="0" err="1">
                          <a:effectLst/>
                          <a:latin typeface="Times New Roman" pitchFamily="18" charset="0"/>
                          <a:cs typeface="Times New Roman" pitchFamily="18" charset="0"/>
                        </a:rPr>
                        <a:t>cerebelosa</a:t>
                      </a:r>
                      <a:r>
                        <a:rPr lang="es-MX" sz="1100" u="none" strike="noStrike" dirty="0">
                          <a:effectLst/>
                          <a:latin typeface="Times New Roman" pitchFamily="18" charset="0"/>
                          <a:cs typeface="Times New Roman" pitchFamily="18" charset="0"/>
                        </a:rPr>
                        <a:t> adquirida aguda del adulto</a:t>
                      </a:r>
                      <a:endParaRPr lang="es-MX" sz="1100" b="0" i="0" u="none" strike="noStrike" dirty="0">
                        <a:effectLst/>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2 CuadroTexto"/>
          <p:cNvSpPr txBox="1"/>
          <p:nvPr/>
        </p:nvSpPr>
        <p:spPr>
          <a:xfrm>
            <a:off x="3493598" y="557213"/>
            <a:ext cx="4845184" cy="461665"/>
          </a:xfrm>
          <a:prstGeom prst="rect">
            <a:avLst/>
          </a:prstGeom>
          <a:noFill/>
        </p:spPr>
        <p:txBody>
          <a:bodyPr wrap="square">
            <a:spAutoFit/>
          </a:bodyPr>
          <a:lstStyle/>
          <a:p>
            <a:pPr>
              <a:defRPr/>
            </a:pPr>
            <a:r>
              <a:rPr lang="es-MX" sz="2400" b="1" dirty="0">
                <a:latin typeface="Times New Roman" pitchFamily="18" charset="0"/>
                <a:cs typeface="Times New Roman" pitchFamily="18" charset="0"/>
              </a:rPr>
              <a:t>GUÍAS 3er. NIVEL</a:t>
            </a:r>
          </a:p>
        </p:txBody>
      </p:sp>
    </p:spTree>
    <p:extLst>
      <p:ext uri="{BB962C8B-B14F-4D97-AF65-F5344CB8AC3E}">
        <p14:creationId xmlns:p14="http://schemas.microsoft.com/office/powerpoint/2010/main" val="22745523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1528344113"/>
              </p:ext>
            </p:extLst>
          </p:nvPr>
        </p:nvGraphicFramePr>
        <p:xfrm>
          <a:off x="275573" y="814497"/>
          <a:ext cx="8141917" cy="5671680"/>
        </p:xfrm>
        <a:graphic>
          <a:graphicData uri="http://schemas.openxmlformats.org/drawingml/2006/table">
            <a:tbl>
              <a:tblPr>
                <a:tableStyleId>{5C22544A-7EE6-4342-B048-85BDC9FD1C3A}</a:tableStyleId>
              </a:tblPr>
              <a:tblGrid>
                <a:gridCol w="576197"/>
                <a:gridCol w="939452"/>
                <a:gridCol w="726510"/>
                <a:gridCol w="5899758"/>
              </a:tblGrid>
              <a:tr h="235795">
                <a:tc>
                  <a:txBody>
                    <a:bodyPr/>
                    <a:lstStyle/>
                    <a:p>
                      <a:pPr algn="ctr" fontAlgn="ctr"/>
                      <a:r>
                        <a:rPr lang="es-MX" sz="700" u="none" strike="noStrike" dirty="0">
                          <a:effectLst/>
                          <a:latin typeface="Times New Roman" pitchFamily="18" charset="0"/>
                          <a:cs typeface="Times New Roman" pitchFamily="18" charset="0"/>
                        </a:rPr>
                        <a:t>INSTITUCION</a:t>
                      </a:r>
                      <a:endParaRPr lang="es-MX" sz="700" b="1"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ctr"/>
                      <a:r>
                        <a:rPr lang="es-MX" sz="700" u="none" strike="noStrike" dirty="0">
                          <a:effectLst/>
                          <a:latin typeface="Times New Roman" pitchFamily="18" charset="0"/>
                          <a:cs typeface="Times New Roman" pitchFamily="18" charset="0"/>
                        </a:rPr>
                        <a:t>NÚMERO CONSECUTIVO</a:t>
                      </a:r>
                      <a:endParaRPr lang="es-MX" sz="700" b="1"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ctr"/>
                      <a:r>
                        <a:rPr lang="es-MX" sz="700" u="none" strike="noStrike" dirty="0">
                          <a:effectLst/>
                          <a:latin typeface="Times New Roman" pitchFamily="18" charset="0"/>
                          <a:cs typeface="Times New Roman" pitchFamily="18" charset="0"/>
                        </a:rPr>
                        <a:t>AÑO DE INTEGRACION</a:t>
                      </a:r>
                      <a:endParaRPr lang="es-MX" sz="700" b="1"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ctr"/>
                      <a:r>
                        <a:rPr lang="es-MX" sz="800" u="none" strike="noStrike" dirty="0">
                          <a:effectLst/>
                          <a:latin typeface="Times New Roman" pitchFamily="18" charset="0"/>
                          <a:cs typeface="Times New Roman" pitchFamily="18" charset="0"/>
                        </a:rPr>
                        <a:t>TÍTULO DE LA GPC</a:t>
                      </a:r>
                      <a:endParaRPr lang="es-MX" sz="800" b="1"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64043">
                <a:tc>
                  <a:txBody>
                    <a:bodyPr/>
                    <a:lstStyle/>
                    <a:p>
                      <a:pPr algn="ctr" fontAlgn="ctr"/>
                      <a:r>
                        <a:rPr lang="es-MX" sz="700" u="none" strike="noStrike">
                          <a:effectLst/>
                          <a:latin typeface="Times New Roman" pitchFamily="18" charset="0"/>
                          <a:cs typeface="Times New Roman" pitchFamily="18" charset="0"/>
                        </a:rPr>
                        <a:t>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14</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la fibrilación auricular</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15</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hernias inguinales y femorales</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28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Control prenatal con enfoque de riesgo</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30</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Detección, diagnóstico y tratamiento del cáncer pulmonar de células no pequeñas.</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37</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de la enfermedad pulmonar obstructiva crónica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38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de la insuficiencia hepática crónica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39</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de la orquiepididimitis, epididimitis y orquitis en niños y adultos</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41</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de la rinitis alérgica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44</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de taquipnea transitoria del recién nacido</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47</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Manejo de cefalea tensional y migraña en el adulto</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48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Realización de operación cesárea</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49</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Tratamiento de apendicitis aguda</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50</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Tratamiento quirúrgico de la obesidad mórbida en el adolescente</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51</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Tratamiento quirúrgico del paciente adulto con obesidad mórbida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52</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Vigilancia y manejo del parto</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54</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Detección de Cardiopatías congénitas en niños mayores de 5 años, adolescentes y adulto</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55</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Detección de hipoacusia en el recién nacido</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63</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manejo del parto pre término</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65</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manejo integral de las lesiones traumáticas de mano en el adulto.</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68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reparación de la hernia umbilical</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69</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del síndrome de falla medular en edad pediátrica en el tercer nivel de atención</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74</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de la fascitis necrosante</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75</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la fibromialgia en el adulto</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79</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Diagnostico y tratamiento de la osteoartrosis de rodilla.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80</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la sinusitis aguda</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82</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a:t>
                      </a:r>
                      <a:r>
                        <a:rPr lang="es-MX" sz="1000" u="none" strike="noStrike" dirty="0" err="1">
                          <a:effectLst/>
                          <a:latin typeface="Times New Roman" pitchFamily="18" charset="0"/>
                          <a:cs typeface="Times New Roman" pitchFamily="18" charset="0"/>
                        </a:rPr>
                        <a:t>miomatosis</a:t>
                      </a:r>
                      <a:r>
                        <a:rPr lang="es-MX" sz="1000" u="none" strike="noStrike" dirty="0">
                          <a:effectLst/>
                          <a:latin typeface="Times New Roman" pitchFamily="18" charset="0"/>
                          <a:cs typeface="Times New Roman" pitchFamily="18" charset="0"/>
                        </a:rPr>
                        <a:t> uterina</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84</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sepsis grave y choque séptico en el adulto</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87</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varices esofágicas</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del aborto espontáneo y manejo inicial del aborto recurrente</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91</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Diagnóstico y tratamiento oportuno de la displasia en el desarrollo de cadera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96</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Manejo de pacientes adultos con ascitis debida a cirrosis hepática.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102</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Prevención secundaria, diagnóstico, tratamiento y vigilancia de la enfermedad vascular cerebral isquémica.</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104</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Prevención y tratamiento de úlceras por presión a nivel intrahospitalario</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112</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a:effectLst/>
                          <a:latin typeface="Times New Roman" pitchFamily="18" charset="0"/>
                          <a:cs typeface="Times New Roman" pitchFamily="18" charset="0"/>
                        </a:rPr>
                        <a:t>Terapia inmunosupresora en el trasplante renal</a:t>
                      </a:r>
                      <a:endParaRPr lang="es-MX" sz="10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115</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fracturas </a:t>
                      </a:r>
                      <a:r>
                        <a:rPr lang="es-MX" sz="1000" u="none" strike="noStrike" dirty="0" err="1">
                          <a:effectLst/>
                          <a:latin typeface="Times New Roman" pitchFamily="18" charset="0"/>
                          <a:cs typeface="Times New Roman" pitchFamily="18" charset="0"/>
                        </a:rPr>
                        <a:t>intracapsulas</a:t>
                      </a:r>
                      <a:r>
                        <a:rPr lang="es-MX" sz="1000" u="none" strike="noStrike" dirty="0">
                          <a:effectLst/>
                          <a:latin typeface="Times New Roman" pitchFamily="18" charset="0"/>
                          <a:cs typeface="Times New Roman" pitchFamily="18" charset="0"/>
                        </a:rPr>
                        <a:t> del extremo proximal de fémur</a:t>
                      </a:r>
                      <a:endParaRPr lang="es-MX" sz="1000" b="0" i="0" u="none" strike="noStrike" dirty="0">
                        <a:effectLst/>
                        <a:latin typeface="Times New Roman" pitchFamily="18" charset="0"/>
                        <a:cs typeface="Times New Roman" pitchFamily="18" charset="0"/>
                      </a:endParaRPr>
                    </a:p>
                  </a:txBody>
                  <a:tcPr marL="2911" marR="2911" marT="29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2 CuadroTexto"/>
          <p:cNvSpPr txBox="1"/>
          <p:nvPr/>
        </p:nvSpPr>
        <p:spPr>
          <a:xfrm>
            <a:off x="3395623" y="267154"/>
            <a:ext cx="4738443" cy="461665"/>
          </a:xfrm>
          <a:prstGeom prst="rect">
            <a:avLst/>
          </a:prstGeom>
          <a:noFill/>
        </p:spPr>
        <p:txBody>
          <a:bodyPr wrap="square">
            <a:spAutoFit/>
          </a:bodyPr>
          <a:lstStyle/>
          <a:p>
            <a:pPr>
              <a:defRPr/>
            </a:pPr>
            <a:r>
              <a:rPr lang="es-MX" sz="2400" b="1" dirty="0">
                <a:latin typeface="Times New Roman" pitchFamily="18" charset="0"/>
                <a:cs typeface="Times New Roman" pitchFamily="18" charset="0"/>
              </a:rPr>
              <a:t>GUÍAS 2do. 3er. NIVEL</a:t>
            </a:r>
          </a:p>
        </p:txBody>
      </p:sp>
    </p:spTree>
    <p:extLst>
      <p:ext uri="{BB962C8B-B14F-4D97-AF65-F5344CB8AC3E}">
        <p14:creationId xmlns:p14="http://schemas.microsoft.com/office/powerpoint/2010/main" val="10793226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998451285"/>
              </p:ext>
            </p:extLst>
          </p:nvPr>
        </p:nvGraphicFramePr>
        <p:xfrm>
          <a:off x="544286" y="1349828"/>
          <a:ext cx="8141917" cy="5025090"/>
        </p:xfrm>
        <a:graphic>
          <a:graphicData uri="http://schemas.openxmlformats.org/drawingml/2006/table">
            <a:tbl>
              <a:tblPr>
                <a:tableStyleId>{5C22544A-7EE6-4342-B048-85BDC9FD1C3A}</a:tableStyleId>
              </a:tblPr>
              <a:tblGrid>
                <a:gridCol w="576197"/>
                <a:gridCol w="939452"/>
                <a:gridCol w="726510"/>
                <a:gridCol w="5899758"/>
              </a:tblGrid>
              <a:tr h="64043">
                <a:tc>
                  <a:txBody>
                    <a:bodyPr/>
                    <a:lstStyle/>
                    <a:p>
                      <a:pPr algn="ctr" fontAlgn="ctr"/>
                      <a:r>
                        <a:rPr lang="es-MX" sz="700" u="none" strike="noStrike" dirty="0">
                          <a:effectLst/>
                          <a:latin typeface="Times New Roman" pitchFamily="18" charset="0"/>
                          <a:cs typeface="Times New Roman" pitchFamily="18" charset="0"/>
                        </a:rPr>
                        <a:t>INSTITUCION</a:t>
                      </a:r>
                      <a:endParaRPr lang="es-MX" sz="700" b="1" i="0" u="none" strike="noStrike" dirty="0">
                        <a:effectLst/>
                        <a:latin typeface="Times New Roman" pitchFamily="18" charset="0"/>
                        <a:cs typeface="Times New Roman" pitchFamily="18" charset="0"/>
                      </a:endParaRPr>
                    </a:p>
                  </a:txBody>
                  <a:tcPr marL="2911" marR="2911" marT="2911" marB="0" anchor="ctr">
                    <a:solidFill>
                      <a:schemeClr val="bg1">
                        <a:lumMod val="75000"/>
                      </a:schemeClr>
                    </a:solidFill>
                  </a:tcPr>
                </a:tc>
                <a:tc>
                  <a:txBody>
                    <a:bodyPr/>
                    <a:lstStyle/>
                    <a:p>
                      <a:pPr algn="ctr" fontAlgn="ctr"/>
                      <a:r>
                        <a:rPr lang="es-MX" sz="700" u="none" strike="noStrike" dirty="0">
                          <a:effectLst/>
                          <a:latin typeface="Times New Roman" pitchFamily="18" charset="0"/>
                          <a:cs typeface="Times New Roman" pitchFamily="18" charset="0"/>
                        </a:rPr>
                        <a:t>NÚMERO CONSECUTIVO</a:t>
                      </a:r>
                      <a:endParaRPr lang="es-MX" sz="700" b="1" i="0" u="none" strike="noStrike" dirty="0">
                        <a:effectLst/>
                        <a:latin typeface="Times New Roman" pitchFamily="18" charset="0"/>
                        <a:cs typeface="Times New Roman" pitchFamily="18" charset="0"/>
                      </a:endParaRPr>
                    </a:p>
                  </a:txBody>
                  <a:tcPr marL="2911" marR="2911" marT="2911" marB="0" anchor="ctr">
                    <a:solidFill>
                      <a:schemeClr val="bg1">
                        <a:lumMod val="75000"/>
                      </a:schemeClr>
                    </a:solidFill>
                  </a:tcPr>
                </a:tc>
                <a:tc>
                  <a:txBody>
                    <a:bodyPr/>
                    <a:lstStyle/>
                    <a:p>
                      <a:pPr algn="ctr" fontAlgn="ctr"/>
                      <a:r>
                        <a:rPr lang="es-MX" sz="700" u="none" strike="noStrike" dirty="0">
                          <a:effectLst/>
                          <a:latin typeface="Times New Roman" pitchFamily="18" charset="0"/>
                          <a:cs typeface="Times New Roman" pitchFamily="18" charset="0"/>
                        </a:rPr>
                        <a:t>AÑO DE INTEGRACION</a:t>
                      </a:r>
                      <a:endParaRPr lang="es-MX" sz="700" b="1" i="0" u="none" strike="noStrike" dirty="0">
                        <a:effectLst/>
                        <a:latin typeface="Times New Roman" pitchFamily="18" charset="0"/>
                        <a:cs typeface="Times New Roman" pitchFamily="18" charset="0"/>
                      </a:endParaRPr>
                    </a:p>
                  </a:txBody>
                  <a:tcPr marL="2911" marR="2911" marT="2911" marB="0" anchor="ctr">
                    <a:solidFill>
                      <a:schemeClr val="bg1">
                        <a:lumMod val="75000"/>
                      </a:schemeClr>
                    </a:solidFill>
                  </a:tcPr>
                </a:tc>
                <a:tc>
                  <a:txBody>
                    <a:bodyPr/>
                    <a:lstStyle/>
                    <a:p>
                      <a:pPr algn="ctr" fontAlgn="ctr"/>
                      <a:r>
                        <a:rPr lang="es-MX" sz="800" u="none" strike="noStrike" dirty="0">
                          <a:effectLst/>
                          <a:latin typeface="Times New Roman" pitchFamily="18" charset="0"/>
                          <a:cs typeface="Times New Roman" pitchFamily="18" charset="0"/>
                        </a:rPr>
                        <a:t>TÍTULO DE LA GPC</a:t>
                      </a:r>
                      <a:endParaRPr lang="es-MX" sz="800" b="1" i="0" u="none" strike="noStrike" dirty="0">
                        <a:effectLst/>
                        <a:latin typeface="Times New Roman" pitchFamily="18" charset="0"/>
                        <a:cs typeface="Times New Roman" pitchFamily="18" charset="0"/>
                      </a:endParaRPr>
                    </a:p>
                  </a:txBody>
                  <a:tcPr marL="2911" marR="2911" marT="2911" marB="0" anchor="ctr">
                    <a:solidFill>
                      <a:schemeClr val="bg1">
                        <a:lumMod val="75000"/>
                      </a:schemeClr>
                    </a:solidFill>
                  </a:tcPr>
                </a:tc>
              </a:tr>
              <a:tr h="64043">
                <a:tc>
                  <a:txBody>
                    <a:bodyPr/>
                    <a:lstStyle/>
                    <a:p>
                      <a:pPr algn="ctr" fontAlgn="ctr"/>
                      <a:r>
                        <a:rPr lang="es-MX" sz="700" u="none" strike="noStrike" dirty="0">
                          <a:effectLst/>
                          <a:latin typeface="Times New Roman" pitchFamily="18" charset="0"/>
                          <a:cs typeface="Times New Roman" pitchFamily="18" charset="0"/>
                        </a:rPr>
                        <a:t>ISSSTE</a:t>
                      </a:r>
                      <a:endParaRPr lang="es-MX" sz="700" b="0" i="0" u="none" strike="noStrike" dirty="0">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126</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8</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err="1">
                          <a:effectLst/>
                          <a:latin typeface="Times New Roman" pitchFamily="18" charset="0"/>
                          <a:cs typeface="Times New Roman" pitchFamily="18" charset="0"/>
                        </a:rPr>
                        <a:t>Diangóstico</a:t>
                      </a:r>
                      <a:r>
                        <a:rPr lang="es-MX" sz="1000" u="none" strike="noStrike" dirty="0">
                          <a:effectLst/>
                          <a:latin typeface="Times New Roman" pitchFamily="18" charset="0"/>
                          <a:cs typeface="Times New Roman" pitchFamily="18" charset="0"/>
                        </a:rPr>
                        <a:t> y tratamiento en el 3er niel de atención de la </a:t>
                      </a:r>
                      <a:r>
                        <a:rPr lang="es-MX" sz="1000" u="none" strike="noStrike" dirty="0" err="1">
                          <a:effectLst/>
                          <a:latin typeface="Times New Roman" pitchFamily="18" charset="0"/>
                          <a:cs typeface="Times New Roman" pitchFamily="18" charset="0"/>
                        </a:rPr>
                        <a:t>cataraa</a:t>
                      </a:r>
                      <a:r>
                        <a:rPr lang="es-MX" sz="1000" u="none" strike="noStrike" dirty="0">
                          <a:effectLst/>
                          <a:latin typeface="Times New Roman" pitchFamily="18" charset="0"/>
                          <a:cs typeface="Times New Roman" pitchFamily="18" charset="0"/>
                        </a:rPr>
                        <a:t> complicada en el adulto mayor</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184</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Diagnóstico y tratamiento del tumor maligno del testículo en el 2do y 3er nivel de atención</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208</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Diagnóstico y tratamiento quirúrgico de la enfermedad hemorroidal</a:t>
                      </a:r>
                      <a:endParaRPr lang="es-MX" sz="1000" b="0" i="0" u="none" strike="noStrike">
                        <a:effectLst/>
                        <a:latin typeface="Times New Roman" pitchFamily="18" charset="0"/>
                        <a:cs typeface="Times New Roman" pitchFamily="18" charset="0"/>
                      </a:endParaRPr>
                    </a:p>
                  </a:txBody>
                  <a:tcPr marL="2911" marR="2911" marT="2911" marB="0" anchor="ctr">
                    <a:noFill/>
                  </a:tcPr>
                </a:tc>
              </a:tr>
              <a:tr h="128086">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223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la hiperplasia endometrial en mujeres posmenopáusicas en el 2do. Nivel de atención</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264</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Tratamiento de astrocitoma y meduloblastoma en niños y adolescentes, en 3er nivel de atención</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282</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absceso hepático amebiano no complicado</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289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err="1">
                          <a:effectLst/>
                          <a:latin typeface="Times New Roman" pitchFamily="18" charset="0"/>
                          <a:cs typeface="Times New Roman" pitchFamily="18" charset="0"/>
                        </a:rPr>
                        <a:t>Circunsición</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1860">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295</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Indicaciones y contraindicaciones de la </a:t>
                      </a:r>
                      <a:r>
                        <a:rPr lang="es-MX" sz="1000" u="none" strike="noStrike" dirty="0" err="1">
                          <a:effectLst/>
                          <a:latin typeface="Times New Roman" pitchFamily="18" charset="0"/>
                          <a:cs typeface="Times New Roman" pitchFamily="18" charset="0"/>
                        </a:rPr>
                        <a:t>histerectomia</a:t>
                      </a:r>
                      <a:r>
                        <a:rPr lang="es-MX" sz="1000" u="none" strike="noStrike" dirty="0">
                          <a:effectLst/>
                          <a:latin typeface="Times New Roman" pitchFamily="18" charset="0"/>
                          <a:cs typeface="Times New Roman" pitchFamily="18" charset="0"/>
                        </a:rPr>
                        <a:t> en el segundo nivel de atención</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301</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Esplenectomia</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305</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Tratamiento de la enfermedad de Parkinson en el 3er nivel de atención</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DIF</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332</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Evaluación diagnóstica en el niño con parálisis cerebral en el tercer nivel de atención</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ISSSTE</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340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Diagnóstico y tratamiento del </a:t>
                      </a:r>
                      <a:r>
                        <a:rPr lang="es-MX" sz="1000" u="none" strike="noStrike" dirty="0" err="1">
                          <a:effectLst/>
                          <a:latin typeface="Times New Roman" pitchFamily="18" charset="0"/>
                          <a:cs typeface="Times New Roman" pitchFamily="18" charset="0"/>
                        </a:rPr>
                        <a:t>ependimoma</a:t>
                      </a:r>
                      <a:r>
                        <a:rPr lang="es-MX" sz="1000" u="none" strike="noStrike" dirty="0">
                          <a:effectLst/>
                          <a:latin typeface="Times New Roman" pitchFamily="18" charset="0"/>
                          <a:cs typeface="Times New Roman" pitchFamily="18" charset="0"/>
                        </a:rPr>
                        <a:t> en niños en el tercer nivel de atención</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356</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Uso de terapia biológica en espondilitis anquilosante del adulto</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ISSSTE</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359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12</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Tratamiento </a:t>
                      </a:r>
                      <a:r>
                        <a:rPr lang="es-MX" sz="1000" u="none" strike="noStrike" dirty="0" err="1">
                          <a:effectLst/>
                          <a:latin typeface="Times New Roman" pitchFamily="18" charset="0"/>
                          <a:cs typeface="Times New Roman" pitchFamily="18" charset="0"/>
                        </a:rPr>
                        <a:t>quirúrgcio</a:t>
                      </a:r>
                      <a:r>
                        <a:rPr lang="es-MX" sz="1000" u="none" strike="noStrike" dirty="0">
                          <a:effectLst/>
                          <a:latin typeface="Times New Roman" pitchFamily="18" charset="0"/>
                          <a:cs typeface="Times New Roman" pitchFamily="18" charset="0"/>
                        </a:rPr>
                        <a:t> de oclusión intestinal por adherencias en el adulto en segundo nivel de atención</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361</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12</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err="1">
                          <a:effectLst/>
                          <a:latin typeface="Times New Roman" pitchFamily="18" charset="0"/>
                          <a:cs typeface="Times New Roman" pitchFamily="18" charset="0"/>
                        </a:rPr>
                        <a:t>Amigdalectomia</a:t>
                      </a:r>
                      <a:r>
                        <a:rPr lang="es-MX" sz="1000" u="none" strike="noStrike" dirty="0">
                          <a:effectLst/>
                          <a:latin typeface="Times New Roman" pitchFamily="18" charset="0"/>
                          <a:cs typeface="Times New Roman" pitchFamily="18" charset="0"/>
                        </a:rPr>
                        <a:t> en niños</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5499">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429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Abordaje diagnóstico de la rehabilitación cardiaca en cardiopatía isquémica, valvulopatías y grupos especiales</a:t>
                      </a:r>
                      <a:endParaRPr lang="es-MX" sz="1000" b="0" i="0" u="none" strike="noStrike">
                        <a:effectLst/>
                        <a:latin typeface="Times New Roman" pitchFamily="18" charset="0"/>
                        <a:cs typeface="Times New Roman" pitchFamily="18" charset="0"/>
                      </a:endParaRPr>
                    </a:p>
                  </a:txBody>
                  <a:tcPr marL="2911" marR="2911" marT="2911" marB="0" anchor="ctr">
                    <a:noFill/>
                  </a:tcPr>
                </a:tc>
              </a:tr>
              <a:tr h="128086">
                <a:tc>
                  <a:txBody>
                    <a:bodyPr/>
                    <a:lstStyle/>
                    <a:p>
                      <a:pPr algn="ctr" fontAlgn="ctr"/>
                      <a:r>
                        <a:rPr lang="es-MX" sz="700" u="none" strike="noStrike">
                          <a:effectLst/>
                          <a:latin typeface="Times New Roman" pitchFamily="18" charset="0"/>
                          <a:cs typeface="Times New Roman" pitchFamily="18" charset="0"/>
                        </a:rPr>
                        <a:t>SEDENA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445</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Indicadores para institución de cirugía de control de daños en adultos con trauma abdominal por proyectil de arma de fuego en el tercer nivel de atención.</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449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11</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las lesiones traumáticas de la columna vertebral en el adulto en el tercer nivel</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SSA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450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11</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Disección radical de cuello</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SEDENA</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545</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12</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Detección oportuna de ametropías en </a:t>
                      </a:r>
                      <a:r>
                        <a:rPr lang="es-MX" sz="1000" u="none" strike="noStrike" dirty="0" err="1">
                          <a:effectLst/>
                          <a:latin typeface="Times New Roman" pitchFamily="18" charset="0"/>
                          <a:cs typeface="Times New Roman" pitchFamily="18" charset="0"/>
                        </a:rPr>
                        <a:t>niñoas</a:t>
                      </a:r>
                      <a:r>
                        <a:rPr lang="es-MX" sz="1000" u="none" strike="noStrike" dirty="0">
                          <a:effectLst/>
                          <a:latin typeface="Times New Roman" pitchFamily="18" charset="0"/>
                          <a:cs typeface="Times New Roman" pitchFamily="18" charset="0"/>
                        </a:rPr>
                        <a:t> menores de 12 años</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ISSSTE</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549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12</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Tratamiento de la perforación de úlcera péptica en pacients adultos en 2do nivel de atención</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ISSSTE</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550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12</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Tratamiento de los tumores benignos de tejidos blandos en adultos en el tercer nivel de atención</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594</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Tratamiento nutricional del paciente </a:t>
                      </a:r>
                      <a:r>
                        <a:rPr lang="es-MX" sz="1000" u="none" strike="noStrike" dirty="0" err="1">
                          <a:effectLst/>
                          <a:latin typeface="Times New Roman" pitchFamily="18" charset="0"/>
                          <a:cs typeface="Times New Roman" pitchFamily="18" charset="0"/>
                        </a:rPr>
                        <a:t>pretransplante</a:t>
                      </a:r>
                      <a:r>
                        <a:rPr lang="es-MX" sz="1000" u="none" strike="noStrike" dirty="0">
                          <a:effectLst/>
                          <a:latin typeface="Times New Roman" pitchFamily="18" charset="0"/>
                          <a:cs typeface="Times New Roman" pitchFamily="18" charset="0"/>
                        </a:rPr>
                        <a:t> hepático</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128086">
                <a:tc>
                  <a:txBody>
                    <a:bodyPr/>
                    <a:lstStyle/>
                    <a:p>
                      <a:pPr algn="ctr" fontAlgn="ctr"/>
                      <a:r>
                        <a:rPr lang="es-MX" sz="700" u="none" strike="noStrike">
                          <a:effectLst/>
                          <a:latin typeface="Times New Roman" pitchFamily="18" charset="0"/>
                          <a:cs typeface="Times New Roman" pitchFamily="18" charset="0"/>
                        </a:rPr>
                        <a:t>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597</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Manejo </a:t>
                      </a:r>
                      <a:r>
                        <a:rPr lang="es-MX" sz="1000" u="none" strike="noStrike" dirty="0" err="1">
                          <a:effectLst/>
                          <a:latin typeface="Times New Roman" pitchFamily="18" charset="0"/>
                          <a:cs typeface="Times New Roman" pitchFamily="18" charset="0"/>
                        </a:rPr>
                        <a:t>perioperatorio</a:t>
                      </a:r>
                      <a:r>
                        <a:rPr lang="es-MX" sz="1000" u="none" strike="noStrike" dirty="0">
                          <a:effectLst/>
                          <a:latin typeface="Times New Roman" pitchFamily="18" charset="0"/>
                          <a:cs typeface="Times New Roman" pitchFamily="18" charset="0"/>
                        </a:rPr>
                        <a:t> del paciente llevado a cirugía cardiaca. Síndrome de bajo gasto </a:t>
                      </a:r>
                      <a:r>
                        <a:rPr lang="es-MX" sz="1000" u="none" strike="noStrike" dirty="0" err="1">
                          <a:effectLst/>
                          <a:latin typeface="Times New Roman" pitchFamily="18" charset="0"/>
                          <a:cs typeface="Times New Roman" pitchFamily="18" charset="0"/>
                        </a:rPr>
                        <a:t>poscardiotomia</a:t>
                      </a:r>
                      <a:r>
                        <a:rPr lang="es-MX" sz="1000" u="none" strike="noStrike" dirty="0">
                          <a:effectLst/>
                          <a:latin typeface="Times New Roman" pitchFamily="18" charset="0"/>
                          <a:cs typeface="Times New Roman" pitchFamily="18" charset="0"/>
                        </a:rPr>
                        <a:t> en adultos en el tercer nivel de atención.</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600</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a:effectLst/>
                          <a:latin typeface="Times New Roman" pitchFamily="18" charset="0"/>
                          <a:cs typeface="Times New Roman" pitchFamily="18" charset="0"/>
                        </a:rPr>
                        <a:t>Abordaje diagnóstico de la ataxica cerebelosa adquirida aguda del adulto</a:t>
                      </a:r>
                      <a:endParaRPr lang="es-MX" sz="1000" b="0" i="0" u="none" strike="noStrike">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613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Diagnóstico y tratamiento de cerumen impactado</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614</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Diagnóstico y tratamiento del agujero macular</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619</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Rehabilitación visual en pacientes operador de catarata congénita</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r h="64043">
                <a:tc>
                  <a:txBody>
                    <a:bodyPr/>
                    <a:lstStyle/>
                    <a:p>
                      <a:pPr algn="ctr" fontAlgn="ctr"/>
                      <a:r>
                        <a:rPr lang="es-MX" sz="700" u="none" strike="noStrike">
                          <a:effectLst/>
                          <a:latin typeface="Times New Roman" pitchFamily="18" charset="0"/>
                          <a:cs typeface="Times New Roman" pitchFamily="18" charset="0"/>
                        </a:rPr>
                        <a:t>IMSS</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dirty="0">
                          <a:effectLst/>
                          <a:latin typeface="Times New Roman" pitchFamily="18" charset="0"/>
                          <a:cs typeface="Times New Roman" pitchFamily="18" charset="0"/>
                        </a:rPr>
                        <a:t>626</a:t>
                      </a:r>
                      <a:endParaRPr lang="es-MX" sz="700" b="0" i="0" u="none" strike="noStrike" dirty="0">
                        <a:effectLst/>
                        <a:latin typeface="Times New Roman" pitchFamily="18" charset="0"/>
                        <a:cs typeface="Times New Roman" pitchFamily="18" charset="0"/>
                      </a:endParaRPr>
                    </a:p>
                  </a:txBody>
                  <a:tcPr marL="2911" marR="2911" marT="2911" marB="0" anchor="ctr">
                    <a:noFill/>
                  </a:tcPr>
                </a:tc>
                <a:tc>
                  <a:txBody>
                    <a:bodyPr/>
                    <a:lstStyle/>
                    <a:p>
                      <a:pPr algn="ctr" fontAlgn="ctr"/>
                      <a:r>
                        <a:rPr lang="es-MX" sz="700" u="none" strike="noStrike">
                          <a:effectLst/>
                          <a:latin typeface="Times New Roman" pitchFamily="18" charset="0"/>
                          <a:cs typeface="Times New Roman" pitchFamily="18" charset="0"/>
                        </a:rPr>
                        <a:t>13</a:t>
                      </a:r>
                      <a:endParaRPr lang="es-MX" sz="700" b="0" i="0" u="none" strike="noStrike">
                        <a:effectLst/>
                        <a:latin typeface="Times New Roman" pitchFamily="18" charset="0"/>
                        <a:cs typeface="Times New Roman" pitchFamily="18" charset="0"/>
                      </a:endParaRPr>
                    </a:p>
                  </a:txBody>
                  <a:tcPr marL="2911" marR="2911" marT="2911" marB="0" anchor="ctr">
                    <a:noFill/>
                  </a:tcPr>
                </a:tc>
                <a:tc>
                  <a:txBody>
                    <a:bodyPr/>
                    <a:lstStyle/>
                    <a:p>
                      <a:pPr algn="l" fontAlgn="ctr"/>
                      <a:r>
                        <a:rPr lang="es-MX" sz="1000" u="none" strike="noStrike" dirty="0">
                          <a:effectLst/>
                          <a:latin typeface="Times New Roman" pitchFamily="18" charset="0"/>
                          <a:cs typeface="Times New Roman" pitchFamily="18" charset="0"/>
                        </a:rPr>
                        <a:t>Prescripción de ejercicios con plan </a:t>
                      </a:r>
                      <a:r>
                        <a:rPr lang="es-MX" sz="1000" u="none" strike="noStrike" dirty="0" err="1">
                          <a:effectLst/>
                          <a:latin typeface="Times New Roman" pitchFamily="18" charset="0"/>
                          <a:cs typeface="Times New Roman" pitchFamily="18" charset="0"/>
                        </a:rPr>
                        <a:t>terapéuico</a:t>
                      </a:r>
                      <a:r>
                        <a:rPr lang="es-MX" sz="1000" u="none" strike="noStrike" dirty="0">
                          <a:effectLst/>
                          <a:latin typeface="Times New Roman" pitchFamily="18" charset="0"/>
                          <a:cs typeface="Times New Roman" pitchFamily="18" charset="0"/>
                        </a:rPr>
                        <a:t> en el adulto</a:t>
                      </a:r>
                      <a:endParaRPr lang="es-MX" sz="1000" b="0" i="0" u="none" strike="noStrike" dirty="0">
                        <a:effectLst/>
                        <a:latin typeface="Times New Roman" pitchFamily="18" charset="0"/>
                        <a:cs typeface="Times New Roman" pitchFamily="18" charset="0"/>
                      </a:endParaRPr>
                    </a:p>
                  </a:txBody>
                  <a:tcPr marL="2911" marR="2911" marT="2911" marB="0" anchor="ctr">
                    <a:noFill/>
                  </a:tcPr>
                </a:tc>
              </a:tr>
            </a:tbl>
          </a:graphicData>
        </a:graphic>
      </p:graphicFrame>
      <p:sp>
        <p:nvSpPr>
          <p:cNvPr id="3" name="2 CuadroTexto"/>
          <p:cNvSpPr txBox="1"/>
          <p:nvPr/>
        </p:nvSpPr>
        <p:spPr>
          <a:xfrm>
            <a:off x="3395623" y="451820"/>
            <a:ext cx="4397249" cy="461665"/>
          </a:xfrm>
          <a:prstGeom prst="rect">
            <a:avLst/>
          </a:prstGeom>
          <a:noFill/>
        </p:spPr>
        <p:txBody>
          <a:bodyPr wrap="square">
            <a:spAutoFit/>
          </a:bodyPr>
          <a:lstStyle/>
          <a:p>
            <a:pPr>
              <a:defRPr/>
            </a:pPr>
            <a:r>
              <a:rPr lang="es-MX" sz="2400" b="1" dirty="0">
                <a:latin typeface="Times New Roman" pitchFamily="18" charset="0"/>
                <a:cs typeface="Times New Roman" pitchFamily="18" charset="0"/>
              </a:rPr>
              <a:t>GUÍAS 2do. 3er. NIVEL</a:t>
            </a:r>
          </a:p>
        </p:txBody>
      </p:sp>
    </p:spTree>
    <p:extLst>
      <p:ext uri="{BB962C8B-B14F-4D97-AF65-F5344CB8AC3E}">
        <p14:creationId xmlns:p14="http://schemas.microsoft.com/office/powerpoint/2010/main" val="23890172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CuadroTexto"/>
          <p:cNvSpPr txBox="1">
            <a:spLocks noChangeArrowheads="1"/>
          </p:cNvSpPr>
          <p:nvPr/>
        </p:nvSpPr>
        <p:spPr bwMode="auto">
          <a:xfrm>
            <a:off x="327023" y="5126656"/>
            <a:ext cx="86391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s-MX" sz="2400" b="1" dirty="0" smtClean="0">
                <a:latin typeface="+mj-lt"/>
              </a:rPr>
              <a:t>DIFUSIÓN-CAPACITACIÓN PARA LA IMPLANTACIÓN DE</a:t>
            </a:r>
          </a:p>
          <a:p>
            <a:pPr algn="ctr" eaLnBrk="1" hangingPunct="1">
              <a:defRPr/>
            </a:pPr>
            <a:r>
              <a:rPr lang="es-MX" sz="2400" b="1" dirty="0" smtClean="0">
                <a:latin typeface="+mj-lt"/>
              </a:rPr>
              <a:t>GUÍAS DE PRÁCTICA CLÍNICA</a:t>
            </a:r>
          </a:p>
        </p:txBody>
      </p:sp>
      <p:sp>
        <p:nvSpPr>
          <p:cNvPr id="4" name="1 CuadroTexto"/>
          <p:cNvSpPr txBox="1">
            <a:spLocks noChangeArrowheads="1"/>
          </p:cNvSpPr>
          <p:nvPr/>
        </p:nvSpPr>
        <p:spPr bwMode="auto">
          <a:xfrm>
            <a:off x="327024" y="796695"/>
            <a:ext cx="86391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s-MX" sz="3200" b="1" dirty="0" smtClean="0">
                <a:latin typeface="+mj-lt"/>
              </a:rPr>
              <a:t>EVALUACIÓN : AVANCE EN LA IMPLATACIÓN</a:t>
            </a:r>
          </a:p>
          <a:p>
            <a:pPr algn="ctr" eaLnBrk="1" hangingPunct="1">
              <a:defRPr/>
            </a:pPr>
            <a:endParaRPr lang="es-MX" sz="3200" b="1" dirty="0" smtClean="0">
              <a:latin typeface="+mj-lt"/>
            </a:endParaRPr>
          </a:p>
        </p:txBody>
      </p:sp>
      <p:grpSp>
        <p:nvGrpSpPr>
          <p:cNvPr id="5" name="Group 13"/>
          <p:cNvGrpSpPr>
            <a:grpSpLocks/>
          </p:cNvGrpSpPr>
          <p:nvPr/>
        </p:nvGrpSpPr>
        <p:grpSpPr bwMode="auto">
          <a:xfrm>
            <a:off x="2723357" y="1786859"/>
            <a:ext cx="3594078" cy="2470274"/>
            <a:chOff x="1184" y="1886"/>
            <a:chExt cx="1439" cy="1211"/>
          </a:xfrm>
        </p:grpSpPr>
        <p:pic>
          <p:nvPicPr>
            <p:cNvPr id="6" name="Picture 8"/>
            <p:cNvPicPr>
              <a:picLocks noChangeAspect="1" noChangeArrowheads="1"/>
            </p:cNvPicPr>
            <p:nvPr/>
          </p:nvPicPr>
          <p:blipFill>
            <a:blip r:embed="rId2"/>
            <a:srcRect/>
            <a:stretch>
              <a:fillRect/>
            </a:stretch>
          </p:blipFill>
          <p:spPr bwMode="auto">
            <a:xfrm rot="376839">
              <a:off x="1929" y="1926"/>
              <a:ext cx="694" cy="889"/>
            </a:xfrm>
            <a:prstGeom prst="rect">
              <a:avLst/>
            </a:prstGeom>
            <a:noFill/>
            <a:ln w="9525">
              <a:noFill/>
              <a:miter lim="800000"/>
              <a:headEnd/>
              <a:tailEnd/>
            </a:ln>
          </p:spPr>
        </p:pic>
        <p:pic>
          <p:nvPicPr>
            <p:cNvPr id="7" name="Picture 10"/>
            <p:cNvPicPr>
              <a:picLocks noChangeAspect="1" noChangeArrowheads="1"/>
            </p:cNvPicPr>
            <p:nvPr/>
          </p:nvPicPr>
          <p:blipFill>
            <a:blip r:embed="rId3"/>
            <a:srcRect/>
            <a:stretch>
              <a:fillRect/>
            </a:stretch>
          </p:blipFill>
          <p:spPr bwMode="auto">
            <a:xfrm rot="-1627355">
              <a:off x="1184" y="1886"/>
              <a:ext cx="843" cy="1211"/>
            </a:xfrm>
            <a:prstGeom prst="rect">
              <a:avLst/>
            </a:prstGeom>
            <a:noFill/>
            <a:ln w="9525">
              <a:noFill/>
              <a:miter lim="800000"/>
              <a:headEnd/>
              <a:tailEnd/>
            </a:ln>
          </p:spPr>
        </p:pic>
      </p:grpSp>
      <p:pic>
        <p:nvPicPr>
          <p:cNvPr id="8" name="Picture 4"/>
          <p:cNvPicPr>
            <a:picLocks noChangeAspect="1" noChangeArrowheads="1"/>
          </p:cNvPicPr>
          <p:nvPr/>
        </p:nvPicPr>
        <p:blipFill>
          <a:blip r:embed="rId4"/>
          <a:srcRect/>
          <a:stretch>
            <a:fillRect/>
          </a:stretch>
        </p:blipFill>
        <p:spPr bwMode="auto">
          <a:xfrm>
            <a:off x="2753660" y="6157074"/>
            <a:ext cx="3619500" cy="415925"/>
          </a:xfrm>
          <a:prstGeom prst="rect">
            <a:avLst/>
          </a:prstGeom>
          <a:noFill/>
          <a:ln w="9525">
            <a:noFill/>
            <a:round/>
            <a:headEnd/>
            <a:tailEnd/>
          </a:ln>
        </p:spPr>
      </p:pic>
      <p:sp>
        <p:nvSpPr>
          <p:cNvPr id="9" name="Rectangle 1"/>
          <p:cNvSpPr>
            <a:spLocks noChangeArrowheads="1"/>
          </p:cNvSpPr>
          <p:nvPr/>
        </p:nvSpPr>
        <p:spPr bwMode="auto">
          <a:xfrm flipV="1">
            <a:off x="2365375" y="6066586"/>
            <a:ext cx="4657725" cy="53975"/>
          </a:xfrm>
          <a:prstGeom prst="rect">
            <a:avLst/>
          </a:prstGeom>
          <a:gradFill rotWithShape="0">
            <a:gsLst>
              <a:gs pos="0">
                <a:srgbClr val="FF9900"/>
              </a:gs>
              <a:gs pos="100000">
                <a:srgbClr val="764700"/>
              </a:gs>
            </a:gsLst>
            <a:path path="shape">
              <a:fillToRect l="50000" t="50000" r="50000" b="50000"/>
            </a:path>
          </a:gradFill>
          <a:ln w="9525">
            <a:noFill/>
            <a:round/>
            <a:headEnd/>
            <a:tailEnd/>
          </a:ln>
        </p:spPr>
        <p:txBody>
          <a:bodyPr rot="10800000" wrap="none" anchor="ctr"/>
          <a:lstStyle/>
          <a:p>
            <a:endParaRPr lang="es-ES"/>
          </a:p>
        </p:txBody>
      </p:sp>
    </p:spTree>
    <p:extLst>
      <p:ext uri="{BB962C8B-B14F-4D97-AF65-F5344CB8AC3E}">
        <p14:creationId xmlns:p14="http://schemas.microsoft.com/office/powerpoint/2010/main" val="1766486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Marcador de contenido"/>
          <p:cNvSpPr txBox="1">
            <a:spLocks/>
          </p:cNvSpPr>
          <p:nvPr/>
        </p:nvSpPr>
        <p:spPr>
          <a:xfrm>
            <a:off x="0" y="17795"/>
            <a:ext cx="8568496" cy="3486150"/>
          </a:xfrm>
          <a:prstGeom prst="rect">
            <a:avLst/>
          </a:prstGeom>
        </p:spPr>
        <p:txBody>
          <a:bodyPr>
            <a:norm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0"/>
                <a:cs typeface="Geneva"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0"/>
                <a:cs typeface="Geneva"/>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0"/>
                <a:cs typeface="Geneva"/>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defRPr/>
            </a:pPr>
            <a:endParaRPr lang="es-MX" sz="2800" dirty="0" smtClean="0">
              <a:latin typeface="+mj-lt"/>
            </a:endParaRPr>
          </a:p>
          <a:p>
            <a:pPr marL="0" indent="0" algn="just">
              <a:buNone/>
              <a:defRPr/>
            </a:pPr>
            <a:r>
              <a:rPr lang="es-MX" sz="2800" dirty="0" smtClean="0">
                <a:latin typeface="+mj-lt"/>
              </a:rPr>
              <a:t>Después de cuatro años de haber comenzado actividades en materia de GPC la evaluación </a:t>
            </a:r>
            <a:r>
              <a:rPr lang="es-MX" sz="2800" b="1" dirty="0" smtClean="0">
                <a:latin typeface="+mj-lt"/>
              </a:rPr>
              <a:t>externa </a:t>
            </a:r>
            <a:r>
              <a:rPr lang="es-MX" sz="2800" dirty="0" smtClean="0">
                <a:latin typeface="+mj-lt"/>
              </a:rPr>
              <a:t>de este proyecto permitirá sistematizar  información para contribuir a</a:t>
            </a:r>
            <a:r>
              <a:rPr lang="es-MX" sz="2800" b="1" dirty="0" smtClean="0">
                <a:latin typeface="+mj-lt"/>
              </a:rPr>
              <a:t> potenciar los aciertos y atender las áreas de oportunidad</a:t>
            </a:r>
            <a:r>
              <a:rPr lang="es-MX" sz="2800" dirty="0" smtClean="0">
                <a:latin typeface="+mj-lt"/>
              </a:rPr>
              <a:t>.</a:t>
            </a:r>
          </a:p>
          <a:p>
            <a:pPr algn="just">
              <a:buFont typeface="Wingdings" pitchFamily="2" charset="2"/>
              <a:buChar char="§"/>
              <a:defRPr/>
            </a:pPr>
            <a:endParaRPr lang="es-MX" sz="2800" dirty="0" smtClean="0">
              <a:latin typeface="+mj-lt"/>
            </a:endParaRPr>
          </a:p>
          <a:p>
            <a:pPr algn="just">
              <a:buFont typeface="Wingdings" pitchFamily="2" charset="2"/>
              <a:buChar char="§"/>
              <a:defRPr/>
            </a:pPr>
            <a:endParaRPr lang="es-MX" sz="2800" dirty="0" smtClean="0">
              <a:latin typeface="+mj-lt"/>
            </a:endParaRPr>
          </a:p>
          <a:p>
            <a:pPr algn="just">
              <a:buFont typeface="Wingdings" pitchFamily="2" charset="2"/>
              <a:buChar char="§"/>
              <a:defRPr/>
            </a:pPr>
            <a:endParaRPr lang="es-MX" sz="2800" dirty="0" smtClean="0">
              <a:latin typeface="+mj-lt"/>
            </a:endParaRPr>
          </a:p>
          <a:p>
            <a:pPr algn="just">
              <a:defRPr/>
            </a:pPr>
            <a:endParaRPr lang="es-MX" sz="2800" dirty="0" smtClean="0"/>
          </a:p>
          <a:p>
            <a:pPr algn="just">
              <a:defRPr/>
            </a:pPr>
            <a:endParaRPr lang="es-MX" sz="2800" dirty="0"/>
          </a:p>
        </p:txBody>
      </p:sp>
      <p:sp>
        <p:nvSpPr>
          <p:cNvPr id="3" name="2 Marcador de contenido"/>
          <p:cNvSpPr txBox="1">
            <a:spLocks/>
          </p:cNvSpPr>
          <p:nvPr/>
        </p:nvSpPr>
        <p:spPr>
          <a:xfrm>
            <a:off x="611851" y="3058592"/>
            <a:ext cx="7756525" cy="3311525"/>
          </a:xfrm>
          <a:prstGeom prst="rect">
            <a:avLst/>
          </a:prstGeom>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0"/>
                <a:cs typeface="Geneva"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0"/>
                <a:cs typeface="Geneva"/>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0"/>
                <a:cs typeface="Geneva"/>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defRPr/>
            </a:pPr>
            <a:r>
              <a:rPr lang="es-MX" sz="2400" b="1" dirty="0" smtClean="0">
                <a:solidFill>
                  <a:schemeClr val="bg2">
                    <a:lumMod val="75000"/>
                  </a:schemeClr>
                </a:solidFill>
              </a:rPr>
              <a:t>Objetivo General</a:t>
            </a:r>
          </a:p>
          <a:p>
            <a:pPr marL="0" indent="0">
              <a:buFontTx/>
              <a:buNone/>
              <a:defRPr/>
            </a:pPr>
            <a:endParaRPr lang="es-MX" dirty="0" smtClean="0"/>
          </a:p>
          <a:p>
            <a:pPr marL="0" indent="0" algn="just">
              <a:buFontTx/>
              <a:buNone/>
              <a:defRPr/>
            </a:pPr>
            <a:r>
              <a:rPr lang="es-MX" sz="2400" dirty="0" smtClean="0"/>
              <a:t>Valorar el grado de éxito en la implementación de las Guías de Práctica Clínica en unidades médicas del Sector Salud para identificar las fortalezas y debilidades del proyecto con la finalidad de maximizar sus beneficios. </a:t>
            </a:r>
          </a:p>
          <a:p>
            <a:pPr algn="just">
              <a:defRPr/>
            </a:pPr>
            <a:endParaRPr lang="es-MX" dirty="0"/>
          </a:p>
        </p:txBody>
      </p:sp>
    </p:spTree>
    <p:extLst>
      <p:ext uri="{BB962C8B-B14F-4D97-AF65-F5344CB8AC3E}">
        <p14:creationId xmlns:p14="http://schemas.microsoft.com/office/powerpoint/2010/main" val="6351248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Marcador de contenido"/>
          <p:cNvSpPr txBox="1">
            <a:spLocks/>
          </p:cNvSpPr>
          <p:nvPr/>
        </p:nvSpPr>
        <p:spPr bwMode="auto">
          <a:xfrm>
            <a:off x="458195" y="388535"/>
            <a:ext cx="7931150" cy="3610260"/>
          </a:xfrm>
          <a:prstGeom prst="rect">
            <a:avLst/>
          </a:prstGeom>
          <a:solidFill>
            <a:schemeClr val="bg1"/>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0"/>
                <a:cs typeface="Geneva"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0"/>
                <a:cs typeface="Geneva"/>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0"/>
                <a:cs typeface="Geneva"/>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buFont typeface="Wingdings" pitchFamily="2" charset="2"/>
              <a:buChar char="§"/>
            </a:pPr>
            <a:r>
              <a:rPr lang="es-MX" sz="2400" dirty="0" smtClean="0"/>
              <a:t>Se desarrolló sectorialmente, gestionando el apoyo de las autoridades de unidades del IMSS, ISSSTE y SESA.</a:t>
            </a:r>
          </a:p>
          <a:p>
            <a:pPr marL="342900" lvl="1" indent="-342900" algn="just">
              <a:buFont typeface="Wingdings" pitchFamily="2" charset="2"/>
              <a:buChar char="§"/>
            </a:pPr>
            <a:r>
              <a:rPr lang="es-MX" sz="2400" dirty="0" smtClean="0"/>
              <a:t>Muestra de </a:t>
            </a:r>
            <a:r>
              <a:rPr lang="es-MX" sz="2400" b="1" dirty="0" smtClean="0"/>
              <a:t>480 unidades</a:t>
            </a:r>
          </a:p>
          <a:p>
            <a:pPr marL="742950" lvl="2" indent="-342900" algn="just">
              <a:buFont typeface="Wingdings" pitchFamily="2" charset="2"/>
              <a:buChar char="§"/>
            </a:pPr>
            <a:r>
              <a:rPr lang="es-MX" sz="1800" dirty="0" smtClean="0"/>
              <a:t>400 unidades de primer nivel y 80 hospitales (segundo nivel)</a:t>
            </a:r>
          </a:p>
          <a:p>
            <a:pPr marL="1200150" lvl="3" indent="-342900" algn="just">
              <a:buFont typeface="Wingdings" pitchFamily="2" charset="2"/>
              <a:buChar char="§"/>
            </a:pPr>
            <a:r>
              <a:rPr lang="es-MX" sz="1400" dirty="0" smtClean="0"/>
              <a:t>SS: CS rurales y urbanos con al menos 3 núcleos básicos y hospitales catalogados como generales.</a:t>
            </a:r>
          </a:p>
          <a:p>
            <a:pPr marL="1200150" lvl="3" indent="-342900" algn="just">
              <a:buFont typeface="Wingdings" pitchFamily="2" charset="2"/>
              <a:buChar char="§"/>
            </a:pPr>
            <a:r>
              <a:rPr lang="es-MX" sz="1400" dirty="0" smtClean="0"/>
              <a:t>IMSS: UMF, </a:t>
            </a:r>
            <a:r>
              <a:rPr lang="es-MX" sz="1400" b="1" i="1" dirty="0" smtClean="0"/>
              <a:t>UMAA (???) </a:t>
            </a:r>
            <a:r>
              <a:rPr lang="es-MX" sz="1400" dirty="0" smtClean="0"/>
              <a:t>y HGS, HGZ, HGZMF y HGR.</a:t>
            </a:r>
          </a:p>
          <a:p>
            <a:pPr marL="1200150" lvl="3" indent="-342900" algn="just">
              <a:buFont typeface="Wingdings" pitchFamily="2" charset="2"/>
              <a:buChar char="§"/>
            </a:pPr>
            <a:r>
              <a:rPr lang="es-MX" sz="1400" dirty="0" smtClean="0"/>
              <a:t>ISSSTE: UMF de dos o más consultorios y HG. </a:t>
            </a:r>
            <a:r>
              <a:rPr lang="es-MX" sz="1400" b="1" i="1" dirty="0" smtClean="0"/>
              <a:t>(UMF con módulo resolutivo???) </a:t>
            </a:r>
          </a:p>
          <a:p>
            <a:pPr marL="342900" lvl="1" indent="-342900" algn="just">
              <a:buFont typeface="Wingdings" pitchFamily="2" charset="2"/>
              <a:buChar char="§"/>
            </a:pPr>
            <a:r>
              <a:rPr lang="es-MX" sz="2000" dirty="0" smtClean="0"/>
              <a:t> Selección de unidades mediante muestreo </a:t>
            </a:r>
            <a:r>
              <a:rPr lang="es-MX" sz="2000" dirty="0" err="1" smtClean="0"/>
              <a:t>bietápico</a:t>
            </a:r>
            <a:r>
              <a:rPr lang="es-MX" sz="2000" dirty="0" smtClean="0"/>
              <a:t>:  </a:t>
            </a:r>
          </a:p>
          <a:p>
            <a:pPr marL="342900" lvl="1" indent="-342900">
              <a:buClr>
                <a:srgbClr val="FF6600"/>
              </a:buClr>
              <a:buFontTx/>
              <a:buAutoNum type="arabicPeriod"/>
            </a:pPr>
            <a:r>
              <a:rPr lang="es-MX" sz="1800" dirty="0" smtClean="0"/>
              <a:t>entidades  </a:t>
            </a:r>
          </a:p>
          <a:p>
            <a:pPr marL="342900" lvl="1" indent="-342900">
              <a:buClr>
                <a:srgbClr val="FF6600"/>
              </a:buClr>
              <a:buFontTx/>
              <a:buAutoNum type="arabicPeriod"/>
            </a:pPr>
            <a:r>
              <a:rPr lang="es-MX" sz="1800" dirty="0" smtClean="0"/>
              <a:t>centro de salud y hospitales </a:t>
            </a:r>
          </a:p>
          <a:p>
            <a:pPr marL="342900" lvl="1" indent="-342900">
              <a:buClr>
                <a:srgbClr val="FF6600"/>
              </a:buClr>
              <a:buFontTx/>
              <a:buAutoNum type="arabicPeriod"/>
            </a:pPr>
            <a:endParaRPr lang="es-MX" sz="1800" dirty="0"/>
          </a:p>
          <a:p>
            <a:pPr algn="just">
              <a:buFont typeface="Wingdings" pitchFamily="2" charset="2"/>
              <a:buChar char="§"/>
              <a:defRPr/>
            </a:pPr>
            <a:r>
              <a:rPr lang="es-MX" sz="2000" dirty="0"/>
              <a:t>Entrevistas con informantes clave a nivel federal.</a:t>
            </a:r>
          </a:p>
          <a:p>
            <a:pPr algn="just">
              <a:buFont typeface="Wingdings" pitchFamily="2" charset="2"/>
              <a:buChar char="§"/>
              <a:defRPr/>
            </a:pPr>
            <a:endParaRPr lang="es-MX" sz="2000" dirty="0"/>
          </a:p>
          <a:p>
            <a:pPr algn="just">
              <a:buFont typeface="Wingdings" pitchFamily="2" charset="2"/>
              <a:buChar char="§"/>
              <a:defRPr/>
            </a:pPr>
            <a:r>
              <a:rPr lang="es-MX" sz="2000" dirty="0"/>
              <a:t> Aprox. 1,300 entrevistas o cuestionarios (tres por cada unidad visitada) aplicados a médicos e informantes clave.</a:t>
            </a:r>
          </a:p>
          <a:p>
            <a:pPr algn="just">
              <a:buFont typeface="Wingdings" pitchFamily="2" charset="2"/>
              <a:buChar char="§"/>
              <a:defRPr/>
            </a:pPr>
            <a:endParaRPr lang="es-MX" sz="2000" dirty="0"/>
          </a:p>
          <a:p>
            <a:pPr algn="just">
              <a:buFont typeface="Wingdings" pitchFamily="2" charset="2"/>
              <a:buChar char="§"/>
              <a:defRPr/>
            </a:pPr>
            <a:r>
              <a:rPr lang="es-MX" sz="2000" dirty="0"/>
              <a:t>Revisión de 2,400 expedientes en unidades de primer nivel (6 por unidad) y 1,200 en hospitales (15 por unidad). </a:t>
            </a:r>
            <a:endParaRPr lang="es-MX" sz="1600" dirty="0"/>
          </a:p>
          <a:p>
            <a:pPr marL="342900" lvl="1" indent="-342900">
              <a:buClr>
                <a:srgbClr val="FF6600"/>
              </a:buClr>
              <a:buFontTx/>
              <a:buAutoNum type="arabicPeriod"/>
            </a:pPr>
            <a:endParaRPr lang="es-MX" sz="1800" dirty="0" smtClean="0"/>
          </a:p>
          <a:p>
            <a:pPr marL="342900" lvl="1" indent="-342900">
              <a:buClr>
                <a:srgbClr val="FF6600"/>
              </a:buClr>
            </a:pPr>
            <a:endParaRPr lang="es-MX" sz="1800" dirty="0" smtClean="0"/>
          </a:p>
          <a:p>
            <a:pPr marL="342900" lvl="1" indent="-342900">
              <a:buClr>
                <a:srgbClr val="FF6600"/>
              </a:buClr>
            </a:pPr>
            <a:endParaRPr lang="es-MX" sz="1800" dirty="0" smtClean="0"/>
          </a:p>
        </p:txBody>
      </p:sp>
    </p:spTree>
    <p:extLst>
      <p:ext uri="{BB962C8B-B14F-4D97-AF65-F5344CB8AC3E}">
        <p14:creationId xmlns:p14="http://schemas.microsoft.com/office/powerpoint/2010/main" val="27014672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bwMode="auto">
          <a:xfrm>
            <a:off x="457200" y="260350"/>
            <a:ext cx="8229600" cy="6334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defTabSz="457200" rtl="0" eaLnBrk="0" fontAlgn="base" hangingPunct="0">
              <a:spcBef>
                <a:spcPct val="0"/>
              </a:spcBef>
              <a:spcAft>
                <a:spcPct val="0"/>
              </a:spcAft>
              <a:defRPr sz="4400" kern="1200">
                <a:solidFill>
                  <a:schemeClr val="tx1"/>
                </a:solidFill>
                <a:latin typeface="+mj-lt"/>
                <a:ea typeface="Geneva" charset="0"/>
                <a:cs typeface="Geneva" charset="0"/>
              </a:defRPr>
            </a:lvl1pPr>
            <a:lvl2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2pPr>
            <a:lvl3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3pPr>
            <a:lvl4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4pPr>
            <a:lvl5pPr algn="ctr" defTabSz="457200" rtl="0" eaLnBrk="0" fontAlgn="base" hangingPunct="0">
              <a:spcBef>
                <a:spcPct val="0"/>
              </a:spcBef>
              <a:spcAft>
                <a:spcPct val="0"/>
              </a:spcAft>
              <a:defRPr sz="4400">
                <a:solidFill>
                  <a:schemeClr val="tx1"/>
                </a:solidFill>
                <a:latin typeface="Calibri" charset="0"/>
                <a:ea typeface="Geneva" charset="0"/>
                <a:cs typeface="Geneva" charset="0"/>
              </a:defRPr>
            </a:lvl5pPr>
            <a:lvl6pPr marL="457200" algn="ctr" defTabSz="457200" rtl="0" fontAlgn="base">
              <a:spcBef>
                <a:spcPct val="0"/>
              </a:spcBef>
              <a:spcAft>
                <a:spcPct val="0"/>
              </a:spcAft>
              <a:defRPr sz="4400">
                <a:solidFill>
                  <a:schemeClr val="tx1"/>
                </a:solidFill>
                <a:latin typeface="Calibri" charset="0"/>
                <a:ea typeface="Geneva" charset="0"/>
                <a:cs typeface="Geneva" charset="0"/>
              </a:defRPr>
            </a:lvl6pPr>
            <a:lvl7pPr marL="914400" algn="ctr" defTabSz="457200" rtl="0" fontAlgn="base">
              <a:spcBef>
                <a:spcPct val="0"/>
              </a:spcBef>
              <a:spcAft>
                <a:spcPct val="0"/>
              </a:spcAft>
              <a:defRPr sz="4400">
                <a:solidFill>
                  <a:schemeClr val="tx1"/>
                </a:solidFill>
                <a:latin typeface="Calibri" charset="0"/>
                <a:ea typeface="Geneva" charset="0"/>
                <a:cs typeface="Geneva" charset="0"/>
              </a:defRPr>
            </a:lvl7pPr>
            <a:lvl8pPr marL="1371600" algn="ctr" defTabSz="457200" rtl="0" fontAlgn="base">
              <a:spcBef>
                <a:spcPct val="0"/>
              </a:spcBef>
              <a:spcAft>
                <a:spcPct val="0"/>
              </a:spcAft>
              <a:defRPr sz="4400">
                <a:solidFill>
                  <a:schemeClr val="tx1"/>
                </a:solidFill>
                <a:latin typeface="Calibri" charset="0"/>
                <a:ea typeface="Geneva" charset="0"/>
                <a:cs typeface="Geneva" charset="0"/>
              </a:defRPr>
            </a:lvl8pPr>
            <a:lvl9pPr marL="1828800" algn="ctr" defTabSz="457200" rtl="0" fontAlgn="base">
              <a:spcBef>
                <a:spcPct val="0"/>
              </a:spcBef>
              <a:spcAft>
                <a:spcPct val="0"/>
              </a:spcAft>
              <a:defRPr sz="4400">
                <a:solidFill>
                  <a:schemeClr val="tx1"/>
                </a:solidFill>
                <a:latin typeface="Calibri" charset="0"/>
                <a:ea typeface="Geneva" charset="0"/>
                <a:cs typeface="Geneva" charset="0"/>
              </a:defRPr>
            </a:lvl9pPr>
          </a:lstStyle>
          <a:p>
            <a:pPr>
              <a:defRPr/>
            </a:pPr>
            <a:r>
              <a:rPr lang="es-MX" sz="3200" b="1" smtClean="0">
                <a:solidFill>
                  <a:schemeClr val="accent1">
                    <a:lumMod val="50000"/>
                  </a:schemeClr>
                </a:solidFill>
                <a:latin typeface="+mn-lt"/>
                <a:ea typeface="+mn-ea"/>
                <a:cs typeface="Aharoni" pitchFamily="2" charset="-79"/>
              </a:rPr>
              <a:t>Conclusiones</a:t>
            </a:r>
            <a:endParaRPr lang="es-MX" sz="3200" b="1" dirty="0">
              <a:solidFill>
                <a:schemeClr val="accent1">
                  <a:lumMod val="50000"/>
                </a:schemeClr>
              </a:solidFill>
              <a:latin typeface="+mn-lt"/>
              <a:ea typeface="+mn-ea"/>
              <a:cs typeface="Aharoni" pitchFamily="2" charset="-79"/>
            </a:endParaRPr>
          </a:p>
        </p:txBody>
      </p:sp>
      <p:sp>
        <p:nvSpPr>
          <p:cNvPr id="3" name="2 Marcador de contenido"/>
          <p:cNvSpPr txBox="1">
            <a:spLocks/>
          </p:cNvSpPr>
          <p:nvPr/>
        </p:nvSpPr>
        <p:spPr>
          <a:xfrm>
            <a:off x="430213" y="919163"/>
            <a:ext cx="8229600" cy="4525962"/>
          </a:xfrm>
          <a:prstGeom prst="rect">
            <a:avLst/>
          </a:prstGeom>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0"/>
                <a:cs typeface="Geneva"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0"/>
                <a:cs typeface="Geneva"/>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0"/>
                <a:cs typeface="Geneva"/>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0"/>
                <a:cs typeface="Genev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itchFamily="2" charset="2"/>
              <a:buChar char="Ø"/>
              <a:defRPr/>
            </a:pPr>
            <a:r>
              <a:rPr lang="es-MX" sz="2000" dirty="0" smtClean="0"/>
              <a:t>Los resultados muestran que el proyecto de elaboración, difusión e implantación de GPC es un ejemplo exitoso de colaboración interinstitucional.</a:t>
            </a:r>
          </a:p>
          <a:p>
            <a:pPr>
              <a:buFont typeface="Wingdings" pitchFamily="2" charset="2"/>
              <a:buChar char="Ø"/>
              <a:defRPr/>
            </a:pPr>
            <a:endParaRPr lang="es-MX" sz="2000" dirty="0" smtClean="0"/>
          </a:p>
          <a:p>
            <a:pPr>
              <a:buFont typeface="Wingdings" pitchFamily="2" charset="2"/>
              <a:buChar char="Ø"/>
              <a:defRPr/>
            </a:pPr>
            <a:r>
              <a:rPr lang="es-MX" sz="2000" dirty="0" smtClean="0"/>
              <a:t>La distribución ha sido intensa pero se requieren esfuerzos adicionales en materia de capacitación y fortalecimiento de las actividades locales (SESA).</a:t>
            </a:r>
          </a:p>
          <a:p>
            <a:pPr>
              <a:buFont typeface="Wingdings" pitchFamily="2" charset="2"/>
              <a:buChar char="Ø"/>
              <a:defRPr/>
            </a:pPr>
            <a:endParaRPr lang="es-MX" sz="2000" dirty="0" smtClean="0"/>
          </a:p>
          <a:p>
            <a:pPr>
              <a:buFont typeface="Wingdings" pitchFamily="2" charset="2"/>
              <a:buChar char="Ø"/>
              <a:defRPr/>
            </a:pPr>
            <a:r>
              <a:rPr lang="es-MX" sz="2000" dirty="0" smtClean="0"/>
              <a:t>La penetración es destacable: altos porcentajes de conocimiento y consulta de GPC.</a:t>
            </a:r>
          </a:p>
          <a:p>
            <a:pPr>
              <a:buFont typeface="Wingdings" pitchFamily="2" charset="2"/>
              <a:buChar char="Ø"/>
              <a:defRPr/>
            </a:pPr>
            <a:endParaRPr lang="es-MX" sz="2000" dirty="0" smtClean="0"/>
          </a:p>
          <a:p>
            <a:pPr>
              <a:buFont typeface="Wingdings" pitchFamily="2" charset="2"/>
              <a:buChar char="Ø"/>
              <a:defRPr/>
            </a:pPr>
            <a:r>
              <a:rPr lang="es-MX" sz="2000" dirty="0" smtClean="0"/>
              <a:t>La aceptabilidad es muy alta.  Hay un acuerdo generalizado en la utilidad de las GPC.</a:t>
            </a:r>
          </a:p>
          <a:p>
            <a:pPr>
              <a:buFont typeface="Wingdings" pitchFamily="2" charset="2"/>
              <a:buChar char="Ø"/>
              <a:defRPr/>
            </a:pPr>
            <a:endParaRPr lang="es-MX" sz="2000" dirty="0" smtClean="0"/>
          </a:p>
          <a:p>
            <a:pPr>
              <a:buFont typeface="Wingdings" pitchFamily="2" charset="2"/>
              <a:buChar char="Ø"/>
              <a:defRPr/>
            </a:pPr>
            <a:r>
              <a:rPr lang="es-MX" sz="2000" dirty="0" smtClean="0"/>
              <a:t>También existe acuerdo en lo concerniente a la necesidad de promover el uso de las GPC desde la formación de los médicos.</a:t>
            </a:r>
          </a:p>
          <a:p>
            <a:pPr marL="0" indent="0">
              <a:buFontTx/>
              <a:buNone/>
              <a:defRPr/>
            </a:pPr>
            <a:endParaRPr lang="es-MX" sz="2000" dirty="0" smtClean="0"/>
          </a:p>
          <a:p>
            <a:pPr>
              <a:defRPr/>
            </a:pPr>
            <a:endParaRPr lang="es-MX" sz="2000" dirty="0" smtClean="0"/>
          </a:p>
          <a:p>
            <a:pPr lvl="1">
              <a:defRPr/>
            </a:pPr>
            <a:endParaRPr lang="es-MX" sz="2000" dirty="0" smtClean="0"/>
          </a:p>
          <a:p>
            <a:pPr>
              <a:defRPr/>
            </a:pPr>
            <a:endParaRPr lang="es-MX" sz="2000" dirty="0" smtClean="0"/>
          </a:p>
          <a:p>
            <a:pPr>
              <a:defRPr/>
            </a:pPr>
            <a:endParaRPr lang="es-MX" sz="2000" dirty="0"/>
          </a:p>
        </p:txBody>
      </p:sp>
    </p:spTree>
    <p:extLst>
      <p:ext uri="{BB962C8B-B14F-4D97-AF65-F5344CB8AC3E}">
        <p14:creationId xmlns:p14="http://schemas.microsoft.com/office/powerpoint/2010/main" val="30294757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6084168" y="105407"/>
            <a:ext cx="2880320" cy="830997"/>
          </a:xfrm>
          <a:prstGeom prst="rect">
            <a:avLst/>
          </a:prstGeom>
          <a:noFill/>
        </p:spPr>
        <p:txBody>
          <a:bodyPr wrap="square" rtlCol="0">
            <a:spAutoFit/>
          </a:bodyPr>
          <a:lstStyle/>
          <a:p>
            <a:r>
              <a:rPr lang="es-MX" sz="4800" b="1" dirty="0" smtClean="0"/>
              <a:t>LOGROS</a:t>
            </a:r>
            <a:endParaRPr lang="es-MX" b="1" dirty="0"/>
          </a:p>
        </p:txBody>
      </p:sp>
      <p:sp>
        <p:nvSpPr>
          <p:cNvPr id="3" name="2 CuadroTexto"/>
          <p:cNvSpPr txBox="1"/>
          <p:nvPr/>
        </p:nvSpPr>
        <p:spPr>
          <a:xfrm>
            <a:off x="283384" y="917464"/>
            <a:ext cx="8860616" cy="5909310"/>
          </a:xfrm>
          <a:prstGeom prst="rect">
            <a:avLst/>
          </a:prstGeom>
          <a:solidFill>
            <a:schemeClr val="bg2">
              <a:lumMod val="75000"/>
            </a:schemeClr>
          </a:solidFill>
        </p:spPr>
        <p:txBody>
          <a:bodyPr wrap="square" rtlCol="0">
            <a:spAutoFit/>
          </a:bodyPr>
          <a:lstStyle/>
          <a:p>
            <a:pPr marL="285750" indent="-285750" algn="just">
              <a:buFont typeface="Arial" pitchFamily="34" charset="0"/>
              <a:buChar char="•"/>
            </a:pPr>
            <a:r>
              <a:rPr lang="es-MX" dirty="0" smtClean="0"/>
              <a:t>La Línea estratégica Guías de Práctica Clínica logró integrar a las instituciones del Sector Salud con un mismo propósito</a:t>
            </a:r>
          </a:p>
          <a:p>
            <a:pPr marL="285750" indent="-285750" algn="just">
              <a:buFont typeface="Arial" pitchFamily="34" charset="0"/>
              <a:buChar char="•"/>
            </a:pPr>
            <a:endParaRPr lang="es-MX" dirty="0"/>
          </a:p>
          <a:p>
            <a:pPr marL="285750" indent="-285750" algn="just">
              <a:buFont typeface="Arial" pitchFamily="34" charset="0"/>
              <a:buChar char="•"/>
            </a:pPr>
            <a:r>
              <a:rPr lang="es-MX" dirty="0" smtClean="0"/>
              <a:t>Desarrollar y poner a disposición del profesional de la salud un instrumento que le permitiera tomar decisiones acertadas en la atención médica, con calidad técnica y segura para los pacientes</a:t>
            </a:r>
          </a:p>
          <a:p>
            <a:pPr marL="285750" indent="-285750" algn="just">
              <a:buFont typeface="Arial" pitchFamily="34" charset="0"/>
              <a:buChar char="•"/>
            </a:pPr>
            <a:endParaRPr lang="es-MX" dirty="0"/>
          </a:p>
          <a:p>
            <a:pPr marL="285750" indent="-285750" algn="just">
              <a:buFont typeface="Arial" pitchFamily="34" charset="0"/>
              <a:buChar char="•"/>
            </a:pPr>
            <a:r>
              <a:rPr lang="es-MX" dirty="0"/>
              <a:t>Lograr un cambio progresivo en la manera de tomar decisiones con base en evidencias </a:t>
            </a:r>
            <a:r>
              <a:rPr lang="es-MX" dirty="0" smtClean="0"/>
              <a:t>comprobadas</a:t>
            </a:r>
          </a:p>
          <a:p>
            <a:pPr marL="285750" indent="-285750" algn="just">
              <a:buFont typeface="Arial" pitchFamily="34" charset="0"/>
              <a:buChar char="•"/>
            </a:pPr>
            <a:endParaRPr lang="es-MX" dirty="0"/>
          </a:p>
          <a:p>
            <a:pPr marL="285750" indent="-285750" algn="just">
              <a:buFont typeface="Arial" pitchFamily="34" charset="0"/>
              <a:buChar char="•"/>
            </a:pPr>
            <a:r>
              <a:rPr lang="es-MX" dirty="0" smtClean="0"/>
              <a:t>Homologar los procedimientos de atención médica, reduciendo la variabilidad</a:t>
            </a:r>
          </a:p>
          <a:p>
            <a:pPr marL="285750" indent="-285750" algn="just">
              <a:buFont typeface="Arial" pitchFamily="34" charset="0"/>
              <a:buChar char="•"/>
            </a:pPr>
            <a:endParaRPr lang="es-MX" dirty="0"/>
          </a:p>
          <a:p>
            <a:pPr marL="285750" indent="-285750" algn="just">
              <a:buFont typeface="Arial" pitchFamily="34" charset="0"/>
              <a:buChar char="•"/>
            </a:pPr>
            <a:r>
              <a:rPr lang="es-MX" dirty="0" smtClean="0"/>
              <a:t>Con base en las recomendaciones presentadas en las guías, promover el uso eficiente de los recursos </a:t>
            </a:r>
            <a:r>
              <a:rPr lang="es-MX" dirty="0"/>
              <a:t>h</a:t>
            </a:r>
            <a:r>
              <a:rPr lang="es-MX" dirty="0" smtClean="0"/>
              <a:t>umanos y tecnológicos en salud</a:t>
            </a:r>
          </a:p>
          <a:p>
            <a:pPr marL="285750" indent="-285750" algn="just">
              <a:buFont typeface="Arial" pitchFamily="34" charset="0"/>
              <a:buChar char="•"/>
            </a:pPr>
            <a:endParaRPr lang="es-MX" dirty="0"/>
          </a:p>
          <a:p>
            <a:pPr marL="285750" indent="-285750" algn="just">
              <a:buFont typeface="Arial" pitchFamily="34" charset="0"/>
              <a:buChar char="•"/>
            </a:pPr>
            <a:r>
              <a:rPr lang="es-MX" dirty="0"/>
              <a:t>Hacer uso de la tecnología que acorta distancias y amplia cobertura mediante la transmisión del conocimiento de manera presencial y a distancia</a:t>
            </a:r>
          </a:p>
          <a:p>
            <a:pPr marL="285750" indent="-285750" algn="just">
              <a:buFont typeface="Arial" pitchFamily="34" charset="0"/>
              <a:buChar char="•"/>
            </a:pPr>
            <a:endParaRPr lang="es-MX" dirty="0"/>
          </a:p>
          <a:p>
            <a:pPr marL="285750" indent="-285750" algn="just">
              <a:buFont typeface="Arial" pitchFamily="34" charset="0"/>
              <a:buChar char="•"/>
            </a:pPr>
            <a:r>
              <a:rPr lang="es-MX" dirty="0" smtClean="0"/>
              <a:t>Colocar en la plataforma electrónica en las instituciones de salud y de educación en salud, el acceso ágil y accesible a una biblioteca virtual con un catalogo integrador de 597 temas para consulta de los profesionales de la salud</a:t>
            </a:r>
            <a:endParaRPr lang="es-MX" dirty="0"/>
          </a:p>
        </p:txBody>
      </p:sp>
    </p:spTree>
    <p:extLst>
      <p:ext uri="{BB962C8B-B14F-4D97-AF65-F5344CB8AC3E}">
        <p14:creationId xmlns:p14="http://schemas.microsoft.com/office/powerpoint/2010/main" val="7297538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6263680" y="0"/>
            <a:ext cx="2880320" cy="830997"/>
          </a:xfrm>
          <a:prstGeom prst="rect">
            <a:avLst/>
          </a:prstGeom>
          <a:noFill/>
        </p:spPr>
        <p:txBody>
          <a:bodyPr wrap="square" rtlCol="0">
            <a:spAutoFit/>
          </a:bodyPr>
          <a:lstStyle/>
          <a:p>
            <a:r>
              <a:rPr lang="es-MX" sz="4800" b="1" dirty="0" smtClean="0"/>
              <a:t>LOGROS</a:t>
            </a:r>
            <a:endParaRPr lang="es-MX" b="1" dirty="0"/>
          </a:p>
        </p:txBody>
      </p:sp>
      <p:sp>
        <p:nvSpPr>
          <p:cNvPr id="3" name="2 CuadroTexto"/>
          <p:cNvSpPr txBox="1"/>
          <p:nvPr/>
        </p:nvSpPr>
        <p:spPr>
          <a:xfrm>
            <a:off x="103872" y="660170"/>
            <a:ext cx="8932624" cy="6186309"/>
          </a:xfrm>
          <a:prstGeom prst="rect">
            <a:avLst/>
          </a:prstGeom>
          <a:solidFill>
            <a:schemeClr val="bg2">
              <a:lumMod val="75000"/>
            </a:schemeClr>
          </a:solidFill>
        </p:spPr>
        <p:txBody>
          <a:bodyPr wrap="square" rtlCol="0">
            <a:spAutoFit/>
          </a:bodyPr>
          <a:lstStyle/>
          <a:p>
            <a:pPr marL="285750" indent="-285750" algn="just">
              <a:buFont typeface="Arial" pitchFamily="34" charset="0"/>
              <a:buChar char="•"/>
            </a:pPr>
            <a:r>
              <a:rPr lang="es-MX" dirty="0" smtClean="0"/>
              <a:t>Elaborar un documento que les permite a los tomadores de decisión y responsables de la implantación de las Guías, contar con un instrumento que les oriente sobre como abordar el proceso en sus distintas etapas de difusión-capacitación para la implantación y su seguimiento. </a:t>
            </a:r>
          </a:p>
          <a:p>
            <a:pPr marL="285750" indent="-285750" algn="just">
              <a:buFont typeface="Arial" pitchFamily="34" charset="0"/>
              <a:buChar char="•"/>
            </a:pPr>
            <a:endParaRPr lang="es-MX" dirty="0" smtClean="0"/>
          </a:p>
          <a:p>
            <a:pPr marL="285750" indent="-285750" algn="just">
              <a:buFont typeface="Arial" pitchFamily="34" charset="0"/>
              <a:buChar char="•"/>
            </a:pPr>
            <a:r>
              <a:rPr lang="es-MX" dirty="0" smtClean="0"/>
              <a:t>Integrar la consulta  de las Guías al Sistema de Reconocimiento al Desempeño de los Profesionales de la Salud</a:t>
            </a:r>
          </a:p>
          <a:p>
            <a:pPr marL="285750" indent="-285750" algn="just">
              <a:buFont typeface="Arial" pitchFamily="34" charset="0"/>
              <a:buChar char="•"/>
            </a:pPr>
            <a:endParaRPr lang="es-MX" dirty="0"/>
          </a:p>
          <a:p>
            <a:pPr marL="285750" indent="-285750" algn="just">
              <a:buFont typeface="Arial" pitchFamily="34" charset="0"/>
              <a:buChar char="•"/>
            </a:pPr>
            <a:r>
              <a:rPr lang="es-MX" dirty="0" smtClean="0"/>
              <a:t>Incursionar en el ámbito educativo para incluir en el programa académico de formación del médico la consulta y utilización del las Guías. Hasta el momento 23 universidades de los estados de BC., </a:t>
            </a:r>
            <a:r>
              <a:rPr lang="es-MX" dirty="0" err="1" smtClean="0"/>
              <a:t>Chih</a:t>
            </a:r>
            <a:r>
              <a:rPr lang="es-MX" dirty="0" smtClean="0"/>
              <a:t>., NL., SLP., </a:t>
            </a:r>
            <a:r>
              <a:rPr lang="es-MX" dirty="0" err="1" smtClean="0"/>
              <a:t>Zac</a:t>
            </a:r>
            <a:r>
              <a:rPr lang="es-MX" dirty="0" smtClean="0"/>
              <a:t>., </a:t>
            </a:r>
            <a:r>
              <a:rPr lang="es-MX" dirty="0" err="1" smtClean="0"/>
              <a:t>Nay</a:t>
            </a:r>
            <a:r>
              <a:rPr lang="es-MX" dirty="0" smtClean="0"/>
              <a:t>., Jal., </a:t>
            </a:r>
            <a:r>
              <a:rPr lang="es-MX" dirty="0" err="1" smtClean="0"/>
              <a:t>Gto</a:t>
            </a:r>
            <a:r>
              <a:rPr lang="es-MX" dirty="0" smtClean="0"/>
              <a:t>. , </a:t>
            </a:r>
            <a:r>
              <a:rPr lang="es-MX" dirty="0" err="1" smtClean="0"/>
              <a:t>Qro</a:t>
            </a:r>
            <a:r>
              <a:rPr lang="es-MX" dirty="0" smtClean="0"/>
              <a:t>., Ver., </a:t>
            </a:r>
            <a:r>
              <a:rPr lang="es-MX" dirty="0" err="1" smtClean="0"/>
              <a:t>Tab</a:t>
            </a:r>
            <a:r>
              <a:rPr lang="es-MX" dirty="0" smtClean="0"/>
              <a:t>., Camp., </a:t>
            </a:r>
            <a:r>
              <a:rPr lang="es-MX" dirty="0" err="1" smtClean="0"/>
              <a:t>Yuc</a:t>
            </a:r>
            <a:r>
              <a:rPr lang="es-MX" dirty="0" smtClean="0"/>
              <a:t>., Q Roo, y DF.</a:t>
            </a:r>
            <a:endParaRPr lang="es-MX" dirty="0"/>
          </a:p>
          <a:p>
            <a:pPr marL="285750" indent="-285750" algn="just">
              <a:buFont typeface="Arial" pitchFamily="34" charset="0"/>
              <a:buChar char="•"/>
            </a:pPr>
            <a:r>
              <a:rPr lang="es-MX" dirty="0" smtClean="0"/>
              <a:t>Tomar como referente las recomendaciones de las Guías con la patología de mayor demanda en el 1° y 2° Niveles de Atención para el diseño de reactivos e integrarlos al Banco y ser parte del Examen de Residencias Médicas.</a:t>
            </a:r>
          </a:p>
          <a:p>
            <a:pPr marL="285750" indent="-285750" algn="just">
              <a:buFont typeface="Arial" pitchFamily="34" charset="0"/>
              <a:buChar char="•"/>
            </a:pPr>
            <a:endParaRPr lang="es-MX" dirty="0"/>
          </a:p>
          <a:p>
            <a:pPr marL="285750" indent="-285750" algn="just">
              <a:buFont typeface="Arial" pitchFamily="34" charset="0"/>
              <a:buChar char="•"/>
            </a:pPr>
            <a:r>
              <a:rPr lang="es-MX" dirty="0" smtClean="0"/>
              <a:t>La difusión de las Guías ha sido tarea con impulsos institucionales tales como boletines, promoción en revistas institucionales (IMSS, ISSSTE), distribución de materiales en medios magnéticos, redes sociales, participación en eventos académicos nacionales e internacionales</a:t>
            </a:r>
          </a:p>
          <a:p>
            <a:pPr marL="285750" indent="-285750" algn="just">
              <a:buFont typeface="Arial" pitchFamily="34" charset="0"/>
              <a:buChar char="•"/>
            </a:pPr>
            <a:r>
              <a:rPr lang="es-MX" dirty="0" smtClean="0"/>
              <a:t>Documentar </a:t>
            </a:r>
            <a:r>
              <a:rPr lang="es-MX" dirty="0"/>
              <a:t>la línea estratégica para participar como Caso de Éxito y posicionarla nacionalmente </a:t>
            </a:r>
          </a:p>
        </p:txBody>
      </p:sp>
    </p:spTree>
    <p:extLst>
      <p:ext uri="{BB962C8B-B14F-4D97-AF65-F5344CB8AC3E}">
        <p14:creationId xmlns:p14="http://schemas.microsoft.com/office/powerpoint/2010/main" val="580692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l="49579" t="33844" b="36568"/>
          <a:stretch>
            <a:fillRect/>
          </a:stretch>
        </p:blipFill>
        <p:spPr bwMode="auto">
          <a:xfrm>
            <a:off x="4965700" y="2882900"/>
            <a:ext cx="41783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p:cNvPicPr>
            <a:picLocks noChangeAspect="1" noChangeArrowheads="1"/>
          </p:cNvPicPr>
          <p:nvPr/>
        </p:nvPicPr>
        <p:blipFill>
          <a:blip r:embed="rId3">
            <a:extLst>
              <a:ext uri="{28A0092B-C50C-407E-A947-70E740481C1C}">
                <a14:useLocalDpi xmlns:a14="http://schemas.microsoft.com/office/drawing/2010/main" val="0"/>
              </a:ext>
            </a:extLst>
          </a:blip>
          <a:srcRect l="59541" t="62799" b="23039"/>
          <a:stretch>
            <a:fillRect/>
          </a:stretch>
        </p:blipFill>
        <p:spPr bwMode="auto">
          <a:xfrm>
            <a:off x="5765800" y="4660900"/>
            <a:ext cx="33528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rcRect l="4826" r="58391" b="77357"/>
          <a:stretch>
            <a:fillRect/>
          </a:stretch>
        </p:blipFill>
        <p:spPr bwMode="auto">
          <a:xfrm>
            <a:off x="1244600" y="849313"/>
            <a:ext cx="3048000"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16"/>
          <p:cNvSpPr txBox="1">
            <a:spLocks noChangeArrowheads="1"/>
          </p:cNvSpPr>
          <p:nvPr/>
        </p:nvSpPr>
        <p:spPr bwMode="auto">
          <a:xfrm>
            <a:off x="7743825" y="4879975"/>
            <a:ext cx="1223963" cy="646113"/>
          </a:xfrm>
          <a:prstGeom prst="rect">
            <a:avLst/>
          </a:prstGeom>
          <a:gradFill rotWithShape="1">
            <a:gsLst>
              <a:gs pos="0">
                <a:schemeClr val="hlink"/>
              </a:gs>
              <a:gs pos="100000">
                <a:schemeClr val="bg1"/>
              </a:gs>
            </a:gsLst>
            <a:lin ang="5400000" scaled="1"/>
          </a:gradFill>
          <a:ln w="9525">
            <a:miter lim="800000"/>
            <a:headEnd/>
            <a:tailEnd/>
          </a:ln>
          <a:scene3d>
            <a:camera prst="legacyObliqueTopRight"/>
            <a:lightRig rig="legacyFlat3" dir="b"/>
          </a:scene3d>
          <a:sp3d extrusionH="196850" prstMaterial="legacyMatte">
            <a:bevelT w="13500" h="13500" prst="angle"/>
            <a:bevelB w="13500" h="13500" prst="angle"/>
            <a:extrusionClr>
              <a:schemeClr val="hlink"/>
            </a:extrusionClr>
          </a:sp3d>
        </p:spPr>
        <p:txBody>
          <a:bodyPr>
            <a:spAutoFit/>
            <a:flatTx/>
          </a:bodyPr>
          <a:lstStyle/>
          <a:p>
            <a:pPr algn="ctr">
              <a:spcBef>
                <a:spcPct val="50000"/>
              </a:spcBef>
              <a:buClr>
                <a:srgbClr val="000000"/>
              </a:buClr>
              <a:buSzPct val="100000"/>
              <a:buFont typeface="Times New Roman" pitchFamily="18" charset="0"/>
              <a:buNone/>
              <a:defRPr/>
            </a:pPr>
            <a:r>
              <a:rPr lang="es-ES" sz="1800" b="1" dirty="0">
                <a:solidFill>
                  <a:srgbClr val="FF0000"/>
                </a:solidFill>
                <a:effectLst>
                  <a:outerShdw blurRad="38100" dist="38100" dir="2700000" algn="tl">
                    <a:srgbClr val="000000">
                      <a:alpha val="43137"/>
                    </a:srgbClr>
                  </a:outerShdw>
                </a:effectLst>
                <a:latin typeface="Arial" charset="0"/>
                <a:cs typeface="Arial" charset="0"/>
              </a:rPr>
              <a:t>Primera Fase</a:t>
            </a:r>
          </a:p>
        </p:txBody>
      </p:sp>
      <p:pic>
        <p:nvPicPr>
          <p:cNvPr id="27" name="Picture 2"/>
          <p:cNvPicPr>
            <a:picLocks noChangeAspect="1" noChangeArrowheads="1"/>
          </p:cNvPicPr>
          <p:nvPr/>
        </p:nvPicPr>
        <p:blipFill>
          <a:blip r:embed="rId3">
            <a:extLst>
              <a:ext uri="{28A0092B-C50C-407E-A947-70E740481C1C}">
                <a14:useLocalDpi xmlns:a14="http://schemas.microsoft.com/office/drawing/2010/main" val="0"/>
              </a:ext>
            </a:extLst>
          </a:blip>
          <a:srcRect l="36554" t="62799" r="40306" b="2538"/>
          <a:stretch>
            <a:fillRect/>
          </a:stretch>
        </p:blipFill>
        <p:spPr bwMode="auto">
          <a:xfrm>
            <a:off x="3848100" y="4660900"/>
            <a:ext cx="19177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l="1767" t="63222" r="63139" b="2538"/>
          <a:stretch>
            <a:fillRect/>
          </a:stretch>
        </p:blipFill>
        <p:spPr bwMode="auto">
          <a:xfrm>
            <a:off x="952500" y="4686300"/>
            <a:ext cx="29083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15"/>
          <p:cNvSpPr txBox="1">
            <a:spLocks noChangeArrowheads="1"/>
          </p:cNvSpPr>
          <p:nvPr/>
        </p:nvSpPr>
        <p:spPr bwMode="auto">
          <a:xfrm>
            <a:off x="1676400" y="6261100"/>
            <a:ext cx="3276600" cy="522288"/>
          </a:xfrm>
          <a:prstGeom prst="rect">
            <a:avLst/>
          </a:prstGeom>
          <a:gradFill rotWithShape="1">
            <a:gsLst>
              <a:gs pos="0">
                <a:schemeClr val="hlink"/>
              </a:gs>
              <a:gs pos="50000">
                <a:schemeClr val="bg1"/>
              </a:gs>
              <a:gs pos="100000">
                <a:schemeClr val="hlink"/>
              </a:gs>
            </a:gsLst>
            <a:lin ang="5400000" scaled="1"/>
          </a:gradFill>
          <a:ln w="9525">
            <a:noFill/>
            <a:miter lim="800000"/>
            <a:headEnd/>
            <a:tailEnd/>
          </a:ln>
          <a:effectLst>
            <a:outerShdw dist="107763" dir="18900000" algn="ctr" rotWithShape="0">
              <a:srgbClr val="808080">
                <a:alpha val="50000"/>
              </a:srgbClr>
            </a:outerShdw>
          </a:effectLst>
        </p:spPr>
        <p:txBody>
          <a:bodyPr>
            <a:spAutoFit/>
          </a:bodyPr>
          <a:lstStyle/>
          <a:p>
            <a:pPr algn="ctr">
              <a:spcBef>
                <a:spcPct val="50000"/>
              </a:spcBef>
              <a:defRPr/>
            </a:pPr>
            <a:r>
              <a:rPr lang="es-MX" sz="1400" smtClean="0">
                <a:latin typeface="Arial" charset="0"/>
                <a:cs typeface="Arial" charset="0"/>
              </a:rPr>
              <a:t>597 </a:t>
            </a:r>
            <a:r>
              <a:rPr lang="es-MX" sz="1400">
                <a:latin typeface="Arial" charset="0"/>
                <a:cs typeface="Arial" charset="0"/>
              </a:rPr>
              <a:t>Guías  publicadas en el Catálogo Maestro</a:t>
            </a:r>
            <a:endParaRPr lang="es-ES" sz="1400" dirty="0">
              <a:latin typeface="Arial" charset="0"/>
              <a:cs typeface="Arial" charset="0"/>
            </a:endParaRPr>
          </a:p>
        </p:txBody>
      </p:sp>
      <p:sp>
        <p:nvSpPr>
          <p:cNvPr id="30" name="Text Box 13"/>
          <p:cNvSpPr txBox="1">
            <a:spLocks noChangeArrowheads="1"/>
          </p:cNvSpPr>
          <p:nvPr/>
        </p:nvSpPr>
        <p:spPr bwMode="auto">
          <a:xfrm>
            <a:off x="158750" y="4852988"/>
            <a:ext cx="1223963" cy="581025"/>
          </a:xfrm>
          <a:prstGeom prst="rect">
            <a:avLst/>
          </a:prstGeom>
          <a:gradFill rotWithShape="1">
            <a:gsLst>
              <a:gs pos="0">
                <a:srgbClr val="99CC00"/>
              </a:gs>
              <a:gs pos="100000">
                <a:schemeClr val="bg1"/>
              </a:gs>
            </a:gsLst>
            <a:lin ang="5400000" scaled="1"/>
          </a:gradFill>
          <a:ln w="9525">
            <a:miter lim="800000"/>
            <a:headEnd/>
            <a:tailEnd/>
          </a:ln>
          <a:scene3d>
            <a:camera prst="legacyObliqueTopLeft"/>
            <a:lightRig rig="legacyFlat3" dir="t"/>
          </a:scene3d>
          <a:sp3d extrusionH="196850" prstMaterial="legacyMatte">
            <a:bevelT w="13500" h="13500" prst="angle"/>
            <a:bevelB w="13500" h="13500" prst="angle"/>
            <a:extrusionClr>
              <a:srgbClr val="99CC00"/>
            </a:extrusionClr>
          </a:sp3d>
        </p:spPr>
        <p:txBody>
          <a:bodyPr>
            <a:spAutoFit/>
            <a:flatTx/>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eaLnBrk="1" hangingPunct="1">
              <a:spcBef>
                <a:spcPct val="50000"/>
              </a:spcBef>
              <a:buClr>
                <a:srgbClr val="000000"/>
              </a:buClr>
              <a:buSzPct val="100000"/>
              <a:buFont typeface="Times New Roman" pitchFamily="18" charset="0"/>
              <a:buNone/>
            </a:pPr>
            <a:r>
              <a:rPr lang="es-ES" sz="1600" b="1"/>
              <a:t>Segunda Fase</a:t>
            </a:r>
          </a:p>
        </p:txBody>
      </p:sp>
      <p:sp>
        <p:nvSpPr>
          <p:cNvPr id="32" name="Text Box 7"/>
          <p:cNvSpPr txBox="1">
            <a:spLocks noChangeArrowheads="1"/>
          </p:cNvSpPr>
          <p:nvPr/>
        </p:nvSpPr>
        <p:spPr bwMode="auto">
          <a:xfrm>
            <a:off x="0" y="5486400"/>
            <a:ext cx="1676400" cy="1384300"/>
          </a:xfrm>
          <a:prstGeom prst="rect">
            <a:avLst/>
          </a:prstGeom>
          <a:solidFill>
            <a:schemeClr val="accent1"/>
          </a:solidFill>
          <a:ln w="9525">
            <a:solidFill>
              <a:srgbClr val="333399"/>
            </a:solidFill>
            <a:miter lim="800000"/>
            <a:headEnd/>
            <a:tailEnd/>
          </a:ln>
          <a:effectLst>
            <a:prstShdw prst="shdw17" dist="17961" dir="2700000">
              <a:srgbClr val="1F1F5C">
                <a:alpha val="50000"/>
              </a:srgbClr>
            </a:prstShdw>
          </a:effectLst>
        </p:spPr>
        <p:txBody>
          <a:bodyPr>
            <a:spAutoFit/>
          </a:bodyPr>
          <a:lstStyle/>
          <a:p>
            <a:pPr algn="just">
              <a:spcBef>
                <a:spcPct val="50000"/>
              </a:spcBef>
              <a:buClr>
                <a:srgbClr val="000000"/>
              </a:buClr>
              <a:buSzPct val="100000"/>
              <a:buFont typeface="Times New Roman" pitchFamily="18" charset="0"/>
              <a:buNone/>
              <a:defRPr/>
            </a:pPr>
            <a:r>
              <a:rPr lang="es-ES" sz="1050" dirty="0">
                <a:solidFill>
                  <a:schemeClr val="accent2"/>
                </a:solidFill>
                <a:latin typeface="Arial" charset="0"/>
                <a:cs typeface="Arial" charset="0"/>
              </a:rPr>
              <a:t>A través de un Grupo de Trabajo Sectorial Estratégico se definen las acciones a desarrollar para difundir, implantar y dar seguimiento al uso y aplicación de las GPC</a:t>
            </a:r>
          </a:p>
        </p:txBody>
      </p:sp>
      <p:pic>
        <p:nvPicPr>
          <p:cNvPr id="34" name="Picture 2"/>
          <p:cNvPicPr>
            <a:picLocks noChangeAspect="1" noChangeArrowheads="1"/>
          </p:cNvPicPr>
          <p:nvPr/>
        </p:nvPicPr>
        <p:blipFill>
          <a:blip r:embed="rId3">
            <a:extLst>
              <a:ext uri="{28A0092B-C50C-407E-A947-70E740481C1C}">
                <a14:useLocalDpi xmlns:a14="http://schemas.microsoft.com/office/drawing/2010/main" val="0"/>
              </a:ext>
            </a:extLst>
          </a:blip>
          <a:srcRect l="4826" t="22643" r="58391" b="56854"/>
          <a:stretch>
            <a:fillRect/>
          </a:stretch>
        </p:blipFill>
        <p:spPr bwMode="auto">
          <a:xfrm>
            <a:off x="1244600" y="2184400"/>
            <a:ext cx="30480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1888" y="2968625"/>
            <a:ext cx="12954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39 Grupo"/>
          <p:cNvGrpSpPr>
            <a:grpSpLocks/>
          </p:cNvGrpSpPr>
          <p:nvPr/>
        </p:nvGrpSpPr>
        <p:grpSpPr bwMode="auto">
          <a:xfrm>
            <a:off x="88900" y="2684463"/>
            <a:ext cx="1547813" cy="649287"/>
            <a:chOff x="88900" y="2608263"/>
            <a:chExt cx="1547813" cy="649287"/>
          </a:xfrm>
        </p:grpSpPr>
        <p:sp>
          <p:nvSpPr>
            <p:cNvPr id="20505" name="WordArt 8"/>
            <p:cNvSpPr>
              <a:spLocks noChangeArrowheads="1" noChangeShapeType="1" noTextEdit="1"/>
            </p:cNvSpPr>
            <p:nvPr/>
          </p:nvSpPr>
          <p:spPr bwMode="auto">
            <a:xfrm>
              <a:off x="107950" y="2608263"/>
              <a:ext cx="1368425" cy="288925"/>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pPr algn="ctr"/>
              <a:r>
                <a:rPr lang="es-MX" sz="3600" kern="10">
                  <a:ln w="9525">
                    <a:round/>
                    <a:headEnd/>
                    <a:tailEnd/>
                  </a:ln>
                  <a:gradFill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latin typeface="Arial"/>
                  <a:cs typeface="Arial"/>
                </a:rPr>
                <a:t>DGED</a:t>
              </a:r>
            </a:p>
          </p:txBody>
        </p:sp>
        <p:sp>
          <p:nvSpPr>
            <p:cNvPr id="20506" name="Rectangle 3"/>
            <p:cNvSpPr>
              <a:spLocks noChangeArrowheads="1"/>
            </p:cNvSpPr>
            <p:nvPr/>
          </p:nvSpPr>
          <p:spPr bwMode="auto">
            <a:xfrm>
              <a:off x="215900" y="2897188"/>
              <a:ext cx="1295400" cy="360362"/>
            </a:xfrm>
            <a:prstGeom prst="rect">
              <a:avLst/>
            </a:prstGeom>
            <a:solidFill>
              <a:srgbClr val="FF9900"/>
            </a:solidFill>
            <a:ln>
              <a:noFill/>
            </a:ln>
            <a:effectLst>
              <a:prstShdw prst="shdw17" dist="17961" dir="2700000">
                <a:srgbClr val="995C00">
                  <a:alpha val="50000"/>
                </a:srgbClr>
              </a:prst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20507" name="Text Box 4"/>
            <p:cNvSpPr txBox="1">
              <a:spLocks noChangeArrowheads="1"/>
            </p:cNvSpPr>
            <p:nvPr/>
          </p:nvSpPr>
          <p:spPr bwMode="auto">
            <a:xfrm>
              <a:off x="88900" y="2906713"/>
              <a:ext cx="1547813" cy="304800"/>
            </a:xfrm>
            <a:prstGeom prst="rect">
              <a:avLst/>
            </a:prstGeom>
            <a:noFill/>
            <a:ln>
              <a:noFill/>
            </a:ln>
            <a:effectLst>
              <a:prstShdw prst="shdw17" dist="17961" dir="2700000">
                <a:srgbClr val="006E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eaLnBrk="1" hangingPunct="1">
                <a:spcBef>
                  <a:spcPct val="50000"/>
                </a:spcBef>
                <a:buClr>
                  <a:srgbClr val="000000"/>
                </a:buClr>
                <a:buSzPct val="100000"/>
                <a:buFont typeface="Times New Roman" pitchFamily="18" charset="0"/>
                <a:buNone/>
              </a:pPr>
              <a:r>
                <a:rPr lang="es-ES" sz="700">
                  <a:solidFill>
                    <a:schemeClr val="bg1"/>
                  </a:solidFill>
                </a:rPr>
                <a:t>Dirección General de       Evaluación del Desempeño</a:t>
              </a:r>
            </a:p>
          </p:txBody>
        </p:sp>
      </p:grpSp>
      <p:sp>
        <p:nvSpPr>
          <p:cNvPr id="41" name="Text Box 17"/>
          <p:cNvSpPr txBox="1">
            <a:spLocks noChangeArrowheads="1"/>
          </p:cNvSpPr>
          <p:nvPr/>
        </p:nvSpPr>
        <p:spPr bwMode="auto">
          <a:xfrm>
            <a:off x="282575" y="2017713"/>
            <a:ext cx="1223963" cy="581025"/>
          </a:xfrm>
          <a:prstGeom prst="rect">
            <a:avLst/>
          </a:prstGeom>
          <a:gradFill rotWithShape="1">
            <a:gsLst>
              <a:gs pos="0">
                <a:srgbClr val="FFCC00"/>
              </a:gs>
              <a:gs pos="100000">
                <a:srgbClr val="FFFFCC"/>
              </a:gs>
            </a:gsLst>
            <a:lin ang="5400000" scaled="1"/>
          </a:gradFill>
          <a:ln w="9525">
            <a:miter lim="800000"/>
            <a:headEnd/>
            <a:tailEnd/>
          </a:ln>
          <a:scene3d>
            <a:camera prst="legacyObliqueTopLeft"/>
            <a:lightRig rig="legacyFlat3" dir="t"/>
          </a:scene3d>
          <a:sp3d extrusionH="209550" prstMaterial="legacyMatte">
            <a:bevelT w="13500" h="13500" prst="angle"/>
            <a:bevelB w="13500" h="13500" prst="angle"/>
            <a:extrusionClr>
              <a:srgbClr val="FFCC00"/>
            </a:extrusionClr>
          </a:sp3d>
        </p:spPr>
        <p:txBody>
          <a:bodyPr>
            <a:spAutoFit/>
            <a:flatTx/>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eaLnBrk="1" hangingPunct="1">
              <a:spcBef>
                <a:spcPct val="50000"/>
              </a:spcBef>
              <a:buClr>
                <a:srgbClr val="000000"/>
              </a:buClr>
              <a:buSzPct val="100000"/>
              <a:buFont typeface="Times New Roman" pitchFamily="18" charset="0"/>
              <a:buNone/>
            </a:pPr>
            <a:r>
              <a:rPr lang="es-ES" sz="1600" b="1"/>
              <a:t>Tercera Fase</a:t>
            </a:r>
          </a:p>
        </p:txBody>
      </p:sp>
      <p:pic>
        <p:nvPicPr>
          <p:cNvPr id="43"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5763" y="2105025"/>
            <a:ext cx="4318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0588" y="2176463"/>
            <a:ext cx="17240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Box 2"/>
          <p:cNvSpPr txBox="1">
            <a:spLocks noChangeArrowheads="1"/>
          </p:cNvSpPr>
          <p:nvPr/>
        </p:nvSpPr>
        <p:spPr bwMode="auto">
          <a:xfrm>
            <a:off x="795338" y="0"/>
            <a:ext cx="8348662" cy="701675"/>
          </a:xfrm>
          <a:prstGeom prst="rect">
            <a:avLst/>
          </a:prstGeom>
          <a:solidFill>
            <a:schemeClr val="accent1"/>
          </a:solidFill>
          <a:ln w="9525">
            <a:miter lim="800000"/>
            <a:headEnd/>
            <a:tailEnd/>
          </a:ln>
          <a:scene3d>
            <a:camera prst="legacyObliqueTopLeft"/>
            <a:lightRig rig="legacyFlat3" dir="t"/>
          </a:scene3d>
          <a:sp3d extrusionH="222250" prstMaterial="legacyMatte">
            <a:bevelT w="13500" h="13500" prst="angle"/>
            <a:bevelB w="13500" h="13500" prst="angle"/>
            <a:extrusionClr>
              <a:schemeClr val="accent1"/>
            </a:extrusionClr>
          </a:sp3d>
        </p:spPr>
        <p:txBody>
          <a:bodyPr>
            <a:spAutoFit/>
            <a:flatTx/>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eaLnBrk="1" hangingPunct="1">
              <a:spcBef>
                <a:spcPct val="50000"/>
              </a:spcBef>
              <a:buClr>
                <a:srgbClr val="000000"/>
              </a:buClr>
              <a:buSzPct val="100000"/>
              <a:buFont typeface="Times New Roman" pitchFamily="18" charset="0"/>
              <a:buNone/>
            </a:pPr>
            <a:r>
              <a:rPr lang="es-MX" b="1">
                <a:solidFill>
                  <a:schemeClr val="accent2"/>
                </a:solidFill>
              </a:rPr>
              <a:t>Fases para el desarrollo-implantación-evaluación del impacto de las Guías de Práctica Clínica</a:t>
            </a:r>
            <a:endParaRPr lang="es-ES" b="1">
              <a:solidFill>
                <a:schemeClr val="accent2"/>
              </a:solidFill>
            </a:endParaRPr>
          </a:p>
        </p:txBody>
      </p:sp>
      <p:sp>
        <p:nvSpPr>
          <p:cNvPr id="42" name="Text Box 8"/>
          <p:cNvSpPr txBox="1">
            <a:spLocks noChangeArrowheads="1"/>
          </p:cNvSpPr>
          <p:nvPr/>
        </p:nvSpPr>
        <p:spPr bwMode="auto">
          <a:xfrm>
            <a:off x="0" y="606425"/>
            <a:ext cx="1487488" cy="1320800"/>
          </a:xfrm>
          <a:prstGeom prst="rect">
            <a:avLst/>
          </a:prstGeom>
          <a:solidFill>
            <a:schemeClr val="accent1"/>
          </a:solidFill>
          <a:ln w="9525">
            <a:solidFill>
              <a:srgbClr val="336699"/>
            </a:solidFill>
            <a:miter lim="800000"/>
            <a:headEnd/>
            <a:tailEnd/>
          </a:ln>
          <a:effectLst>
            <a:prstShdw prst="shdw17" dist="17961" dir="2700000">
              <a:srgbClr val="1F3D5C">
                <a:alpha val="50000"/>
              </a:srgbClr>
            </a:prstShdw>
          </a:effec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spcBef>
                <a:spcPct val="50000"/>
              </a:spcBef>
              <a:buClr>
                <a:srgbClr val="000000"/>
              </a:buClr>
              <a:buSzPct val="100000"/>
              <a:buFont typeface="Times New Roman" pitchFamily="18" charset="0"/>
              <a:buNone/>
            </a:pPr>
            <a:r>
              <a:rPr lang="es-ES" sz="1000">
                <a:solidFill>
                  <a:schemeClr val="accent2"/>
                </a:solidFill>
              </a:rPr>
              <a:t>A través de un Grupo de Trabajo Sectorial estratégico</a:t>
            </a:r>
            <a:r>
              <a:rPr lang="es-ES" sz="1000" b="1">
                <a:solidFill>
                  <a:schemeClr val="accent2"/>
                </a:solidFill>
              </a:rPr>
              <a:t> </a:t>
            </a:r>
            <a:r>
              <a:rPr lang="es-ES" sz="1000">
                <a:solidFill>
                  <a:schemeClr val="accent2"/>
                </a:solidFill>
              </a:rPr>
              <a:t>diseñará instrumentos que permitan medir el impacto de las GPC y los beneficios alcanzados</a:t>
            </a:r>
          </a:p>
        </p:txBody>
      </p:sp>
      <p:cxnSp>
        <p:nvCxnSpPr>
          <p:cNvPr id="50" name="49 Conector recto"/>
          <p:cNvCxnSpPr/>
          <p:nvPr/>
        </p:nvCxnSpPr>
        <p:spPr>
          <a:xfrm>
            <a:off x="5880100" y="787400"/>
            <a:ext cx="1714500" cy="38100"/>
          </a:xfrm>
          <a:prstGeom prst="line">
            <a:avLst/>
          </a:prstGeom>
        </p:spPr>
        <p:style>
          <a:lnRef idx="1">
            <a:schemeClr val="accent1"/>
          </a:lnRef>
          <a:fillRef idx="0">
            <a:schemeClr val="accent1"/>
          </a:fillRef>
          <a:effectRef idx="0">
            <a:schemeClr val="accent1"/>
          </a:effectRef>
          <a:fontRef idx="minor">
            <a:schemeClr val="tx1"/>
          </a:fontRef>
        </p:style>
      </p:cxnSp>
      <p:pic>
        <p:nvPicPr>
          <p:cNvPr id="51" name="Picture 2"/>
          <p:cNvPicPr>
            <a:picLocks noChangeAspect="1" noChangeArrowheads="1"/>
          </p:cNvPicPr>
          <p:nvPr/>
        </p:nvPicPr>
        <p:blipFill>
          <a:blip r:embed="rId3">
            <a:extLst>
              <a:ext uri="{28A0092B-C50C-407E-A947-70E740481C1C}">
                <a14:useLocalDpi xmlns:a14="http://schemas.microsoft.com/office/drawing/2010/main" val="0"/>
              </a:ext>
            </a:extLst>
          </a:blip>
          <a:srcRect l="59541" t="76115" b="2538"/>
          <a:stretch>
            <a:fillRect/>
          </a:stretch>
        </p:blipFill>
        <p:spPr bwMode="auto">
          <a:xfrm>
            <a:off x="5727700" y="5461000"/>
            <a:ext cx="335280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54 CuadroTexto"/>
          <p:cNvSpPr txBox="1">
            <a:spLocks noChangeArrowheads="1"/>
          </p:cNvSpPr>
          <p:nvPr/>
        </p:nvSpPr>
        <p:spPr bwMode="auto">
          <a:xfrm>
            <a:off x="5588000" y="774700"/>
            <a:ext cx="3556000" cy="492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r>
              <a:rPr lang="es-ES" sz="1300" b="1"/>
              <a:t>Estrategia Sectorial para la Integración del Catalogo Maestro del GPC</a:t>
            </a:r>
            <a:endParaRPr lang="es-MX" sz="1300" b="1"/>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l="41457" b="66156"/>
          <a:stretch>
            <a:fillRect/>
          </a:stretch>
        </p:blipFill>
        <p:spPr bwMode="auto">
          <a:xfrm>
            <a:off x="4292600" y="849313"/>
            <a:ext cx="485140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
          <p:cNvPicPr>
            <a:picLocks noChangeAspect="1" noChangeArrowheads="1"/>
          </p:cNvPicPr>
          <p:nvPr/>
        </p:nvPicPr>
        <p:blipFill>
          <a:blip r:embed="rId3">
            <a:extLst>
              <a:ext uri="{28A0092B-C50C-407E-A947-70E740481C1C}">
                <a14:useLocalDpi xmlns:a14="http://schemas.microsoft.com/office/drawing/2010/main" val="0"/>
              </a:ext>
            </a:extLst>
          </a:blip>
          <a:srcRect l="1767" t="41876" r="63139" b="35934"/>
          <a:stretch>
            <a:fillRect/>
          </a:stretch>
        </p:blipFill>
        <p:spPr bwMode="auto">
          <a:xfrm>
            <a:off x="958850" y="3416300"/>
            <a:ext cx="29083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4" descr="firma_subsecretari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38" y="3814763"/>
            <a:ext cx="1450975" cy="820737"/>
          </a:xfrm>
          <a:prstGeom prst="rect">
            <a:avLst/>
          </a:prstGeom>
          <a:noFill/>
          <a:ln w="25400">
            <a:solidFill>
              <a:srgbClr val="99CCFF"/>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02565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dissolve">
                                      <p:cBhvr>
                                        <p:cTn id="10" dur="500"/>
                                        <p:tgtEl>
                                          <p:spTgt spid="5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ox(in)">
                                      <p:cBhvr>
                                        <p:cTn id="15" dur="500"/>
                                        <p:tgtEl>
                                          <p:spTgt spid="2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dissolve">
                                      <p:cBhvr>
                                        <p:cTn id="20" dur="500"/>
                                        <p:tgtEl>
                                          <p:spTgt spid="26"/>
                                        </p:tgtEl>
                                      </p:cBhvr>
                                    </p:animEffect>
                                  </p:childTnLst>
                                </p:cTn>
                              </p:par>
                              <p:par>
                                <p:cTn id="21" presetID="9"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dissolve">
                                      <p:cBhvr>
                                        <p:cTn id="23" dur="500"/>
                                        <p:tgtEl>
                                          <p:spTgt spid="5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linds(horizontal)">
                                      <p:cBhvr>
                                        <p:cTn id="28" dur="500"/>
                                        <p:tgtEl>
                                          <p:spTgt spid="22"/>
                                        </p:tgtEl>
                                      </p:cBhvr>
                                    </p:animEffect>
                                  </p:childTnLst>
                                </p:cTn>
                              </p:par>
                              <p:par>
                                <p:cTn id="29" presetID="3" presetClass="entr" presetSubtype="1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blinds(horizontal)">
                                      <p:cBhvr>
                                        <p:cTn id="31" dur="500"/>
                                        <p:tgtEl>
                                          <p:spTgt spid="23"/>
                                        </p:tgtEl>
                                      </p:cBhvr>
                                    </p:animEffect>
                                  </p:childTnLst>
                                </p:cTn>
                              </p:par>
                              <p:par>
                                <p:cTn id="32" presetID="3" presetClass="entr" presetSubtype="1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linds(horizontal)">
                                      <p:cBhvr>
                                        <p:cTn id="34" dur="500"/>
                                        <p:tgtEl>
                                          <p:spTgt spid="2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26"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inHorizontal)">
                                      <p:cBhvr>
                                        <p:cTn id="39" dur="500"/>
                                        <p:tgtEl>
                                          <p:spTgt spid="2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linds(horizontal)">
                                      <p:cBhvr>
                                        <p:cTn id="44" dur="500"/>
                                        <p:tgtEl>
                                          <p:spTgt spid="28"/>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26"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barn(inHorizontal)">
                                      <p:cBhvr>
                                        <p:cTn id="49" dur="500"/>
                                        <p:tgtEl>
                                          <p:spTgt spid="2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blinds(horizontal)">
                                      <p:cBhvr>
                                        <p:cTn id="54" dur="500"/>
                                        <p:tgtEl>
                                          <p:spTgt spid="30"/>
                                        </p:tgtEl>
                                      </p:cBhvr>
                                    </p:animEffect>
                                  </p:childTnLst>
                                </p:cTn>
                              </p:par>
                              <p:par>
                                <p:cTn id="55" presetID="3" presetClass="entr" presetSubtype="10"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blinds(horizontal)">
                                      <p:cBhvr>
                                        <p:cTn id="57" dur="500"/>
                                        <p:tgtEl>
                                          <p:spTgt spid="3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10" fill="hold" nodeType="click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checkerboard(across)">
                                      <p:cBhvr>
                                        <p:cTn id="62" dur="500"/>
                                        <p:tgtEl>
                                          <p:spTgt spid="5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ntr" presetSubtype="26"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barn(inHorizontal)">
                                      <p:cBhvr>
                                        <p:cTn id="67" dur="500"/>
                                        <p:tgtEl>
                                          <p:spTgt spid="3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dissolve">
                                      <p:cBhvr>
                                        <p:cTn id="72" dur="500"/>
                                        <p:tgtEl>
                                          <p:spTgt spid="41"/>
                                        </p:tgtEl>
                                      </p:cBhvr>
                                    </p:animEffect>
                                  </p:childTnLst>
                                </p:cTn>
                              </p:par>
                              <p:par>
                                <p:cTn id="73" presetID="9" presetClass="entr" presetSubtype="0" fill="hold" nodeType="with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dissolve">
                                      <p:cBhvr>
                                        <p:cTn id="75" dur="500"/>
                                        <p:tgtEl>
                                          <p:spTgt spid="2"/>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8" presetClass="entr" presetSubtype="16" fill="hold" nodeType="click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diamond(in)">
                                      <p:cBhvr>
                                        <p:cTn id="80" dur="500"/>
                                        <p:tgtEl>
                                          <p:spTgt spid="34"/>
                                        </p:tgtEl>
                                      </p:cBhvr>
                                    </p:animEffect>
                                  </p:childTnLst>
                                </p:cTn>
                              </p:par>
                              <p:par>
                                <p:cTn id="81" presetID="8" presetClass="entr" presetSubtype="16" fill="hold" nodeType="with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diamond(in)">
                                      <p:cBhvr>
                                        <p:cTn id="83" dur="500"/>
                                        <p:tgtEl>
                                          <p:spTgt spid="35"/>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dissolve">
                                      <p:cBhvr>
                                        <p:cTn id="88" dur="500"/>
                                        <p:tgtEl>
                                          <p:spTgt spid="42"/>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8" presetClass="entr" presetSubtype="12" fill="hold" nodeType="click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strips(downLeft)">
                                      <p:cBhvr>
                                        <p:cTn id="93" dur="500"/>
                                        <p:tgtEl>
                                          <p:spTgt spid="43"/>
                                        </p:tgtEl>
                                      </p:cBhvr>
                                    </p:animEffect>
                                  </p:childTnLst>
                                </p:cTn>
                              </p:par>
                              <p:par>
                                <p:cTn id="94" presetID="18" presetClass="entr" presetSubtype="12" fill="hold" nodeType="with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strips(downLeft)">
                                      <p:cBhvr>
                                        <p:cTn id="9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2" grpId="0" animBg="1"/>
      <p:bldP spid="41" grpId="0" animBg="1"/>
      <p:bldP spid="45" grpId="0" animBg="1"/>
      <p:bldP spid="42" grpId="0" animBg="1"/>
      <p:bldP spid="5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4" descr="Imagen1[1]"/>
          <p:cNvPicPr>
            <a:picLocks noChangeAspect="1" noChangeArrowheads="1"/>
          </p:cNvPicPr>
          <p:nvPr/>
        </p:nvPicPr>
        <p:blipFill>
          <a:blip r:embed="rId2"/>
          <a:srcRect/>
          <a:stretch>
            <a:fillRect/>
          </a:stretch>
        </p:blipFill>
        <p:spPr bwMode="auto">
          <a:xfrm>
            <a:off x="250825" y="2636838"/>
            <a:ext cx="4537075" cy="3465512"/>
          </a:xfrm>
          <a:prstGeom prst="rect">
            <a:avLst/>
          </a:prstGeom>
          <a:noFill/>
          <a:ln w="9525">
            <a:noFill/>
            <a:miter lim="800000"/>
            <a:headEnd/>
            <a:tailEnd/>
          </a:ln>
        </p:spPr>
      </p:pic>
      <p:sp>
        <p:nvSpPr>
          <p:cNvPr id="46082" name="2 Rectángulo"/>
          <p:cNvSpPr>
            <a:spLocks noChangeArrowheads="1"/>
          </p:cNvSpPr>
          <p:nvPr/>
        </p:nvSpPr>
        <p:spPr bwMode="auto">
          <a:xfrm>
            <a:off x="250825" y="260350"/>
            <a:ext cx="8569325" cy="2282825"/>
          </a:xfrm>
          <a:prstGeom prst="rect">
            <a:avLst/>
          </a:prstGeom>
          <a:noFill/>
          <a:ln w="9525">
            <a:noFill/>
            <a:miter lim="800000"/>
            <a:headEnd/>
            <a:tailEnd/>
          </a:ln>
        </p:spPr>
        <p:txBody>
          <a:bodyPr>
            <a:spAutoFit/>
          </a:bodyPr>
          <a:lstStyle/>
          <a:p>
            <a:pPr algn="ctr" defTabSz="457200"/>
            <a:r>
              <a:rPr lang="es-MX" sz="2900" i="1">
                <a:solidFill>
                  <a:srgbClr val="000000"/>
                </a:solidFill>
                <a:latin typeface="Calibri" pitchFamily="34" charset="0"/>
              </a:rPr>
              <a:t>Premio Nacional de la Secretaría de la Función Pública</a:t>
            </a:r>
          </a:p>
          <a:p>
            <a:pPr algn="ctr" defTabSz="457200"/>
            <a:r>
              <a:rPr lang="es-MX" sz="2900" i="1">
                <a:solidFill>
                  <a:srgbClr val="000000"/>
                </a:solidFill>
                <a:latin typeface="Calibri" pitchFamily="34" charset="0"/>
              </a:rPr>
              <a:t>Reconocimiento PMG 2012</a:t>
            </a:r>
          </a:p>
          <a:p>
            <a:pPr algn="ctr" defTabSz="457200"/>
            <a:r>
              <a:rPr lang="es-MX" sz="2900" i="1">
                <a:solidFill>
                  <a:srgbClr val="000000"/>
                </a:solidFill>
                <a:latin typeface="Calibri" pitchFamily="34" charset="0"/>
              </a:rPr>
              <a:t> 2º  lugar</a:t>
            </a:r>
            <a:endParaRPr lang="es-MX" i="1">
              <a:solidFill>
                <a:srgbClr val="000000"/>
              </a:solidFill>
              <a:latin typeface="Calibri" pitchFamily="34" charset="0"/>
            </a:endParaRPr>
          </a:p>
          <a:p>
            <a:pPr algn="ctr" defTabSz="457200"/>
            <a:r>
              <a:rPr lang="es-MX" sz="1900" i="1">
                <a:solidFill>
                  <a:srgbClr val="000000"/>
                </a:solidFill>
                <a:latin typeface="Calibri" pitchFamily="34" charset="0"/>
              </a:rPr>
              <a:t>CATEGORÍA</a:t>
            </a:r>
          </a:p>
          <a:p>
            <a:pPr algn="ctr" defTabSz="457200"/>
            <a:r>
              <a:rPr lang="es-MX" sz="1900" b="0" i="1">
                <a:solidFill>
                  <a:srgbClr val="000000"/>
                </a:solidFill>
                <a:latin typeface="Calibri" pitchFamily="34" charset="0"/>
              </a:rPr>
              <a:t>INCORPORACIÓN DE BUENAS PRÁCTICAS </a:t>
            </a:r>
          </a:p>
          <a:p>
            <a:pPr algn="ctr" defTabSz="457200"/>
            <a:r>
              <a:rPr lang="es-MX" sz="1900" b="0" i="1">
                <a:solidFill>
                  <a:srgbClr val="000000"/>
                </a:solidFill>
                <a:latin typeface="Calibri" pitchFamily="34" charset="0"/>
              </a:rPr>
              <a:t>Y MEJORA DE ESTÁNDARES </a:t>
            </a:r>
          </a:p>
        </p:txBody>
      </p:sp>
      <p:pic>
        <p:nvPicPr>
          <p:cNvPr id="46083" name="Picture 2" descr="D:\DSC_0139.jpg"/>
          <p:cNvPicPr>
            <a:picLocks noChangeAspect="1" noChangeArrowheads="1"/>
          </p:cNvPicPr>
          <p:nvPr/>
        </p:nvPicPr>
        <p:blipFill>
          <a:blip r:embed="rId3"/>
          <a:srcRect/>
          <a:stretch>
            <a:fillRect/>
          </a:stretch>
        </p:blipFill>
        <p:spPr bwMode="auto">
          <a:xfrm>
            <a:off x="4995863" y="3068638"/>
            <a:ext cx="4040187" cy="2986087"/>
          </a:xfrm>
          <a:prstGeom prst="rect">
            <a:avLst/>
          </a:prstGeom>
          <a:noFill/>
          <a:ln w="9525">
            <a:noFill/>
            <a:miter lim="800000"/>
            <a:headEnd/>
            <a:tailEnd/>
          </a:ln>
        </p:spPr>
      </p:pic>
      <p:pic>
        <p:nvPicPr>
          <p:cNvPr id="46085" name="Picture 4"/>
          <p:cNvPicPr>
            <a:picLocks noChangeAspect="1" noChangeArrowheads="1"/>
          </p:cNvPicPr>
          <p:nvPr/>
        </p:nvPicPr>
        <p:blipFill>
          <a:blip r:embed="rId4"/>
          <a:srcRect/>
          <a:stretch>
            <a:fillRect/>
          </a:stretch>
        </p:blipFill>
        <p:spPr bwMode="auto">
          <a:xfrm>
            <a:off x="755650" y="6237288"/>
            <a:ext cx="4608513" cy="530225"/>
          </a:xfrm>
          <a:prstGeom prst="rect">
            <a:avLst/>
          </a:prstGeom>
          <a:noFill/>
          <a:ln w="9525">
            <a:noFill/>
            <a:round/>
            <a:headEnd/>
            <a:tailEnd/>
          </a:ln>
        </p:spPr>
      </p:pic>
    </p:spTree>
    <p:extLst>
      <p:ext uri="{BB962C8B-B14F-4D97-AF65-F5344CB8AC3E}">
        <p14:creationId xmlns:p14="http://schemas.microsoft.com/office/powerpoint/2010/main" val="22832713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5988777" y="27714"/>
            <a:ext cx="2736304" cy="830997"/>
          </a:xfrm>
          <a:prstGeom prst="rect">
            <a:avLst/>
          </a:prstGeom>
          <a:noFill/>
        </p:spPr>
        <p:txBody>
          <a:bodyPr wrap="square" rtlCol="0">
            <a:spAutoFit/>
          </a:bodyPr>
          <a:lstStyle/>
          <a:p>
            <a:r>
              <a:rPr lang="es-MX" sz="4800" b="1" dirty="0" smtClean="0"/>
              <a:t>RETOS</a:t>
            </a:r>
            <a:endParaRPr lang="es-MX" b="1" dirty="0"/>
          </a:p>
        </p:txBody>
      </p:sp>
      <p:sp>
        <p:nvSpPr>
          <p:cNvPr id="3" name="2 CuadroTexto"/>
          <p:cNvSpPr txBox="1"/>
          <p:nvPr/>
        </p:nvSpPr>
        <p:spPr>
          <a:xfrm>
            <a:off x="179512" y="687465"/>
            <a:ext cx="8712968" cy="5909310"/>
          </a:xfrm>
          <a:prstGeom prst="rect">
            <a:avLst/>
          </a:prstGeom>
          <a:solidFill>
            <a:schemeClr val="bg2">
              <a:lumMod val="75000"/>
            </a:schemeClr>
          </a:solidFill>
        </p:spPr>
        <p:txBody>
          <a:bodyPr wrap="square" rtlCol="0">
            <a:spAutoFit/>
          </a:bodyPr>
          <a:lstStyle/>
          <a:p>
            <a:pPr marL="285750" indent="-285750" algn="just">
              <a:buFont typeface="Arial" pitchFamily="34" charset="0"/>
              <a:buChar char="•"/>
            </a:pPr>
            <a:r>
              <a:rPr lang="es-MX" dirty="0" smtClean="0"/>
              <a:t>A través de una estrategia de mercadotecnia, desarrollar una campaña permanente que refuerce en los usuarios a la consulta de las Guías, la imagen objetivo de éstas buscando su adherencia.</a:t>
            </a:r>
          </a:p>
          <a:p>
            <a:pPr marL="285750" indent="-285750" algn="just">
              <a:buFont typeface="Arial" pitchFamily="34" charset="0"/>
              <a:buChar char="•"/>
            </a:pPr>
            <a:endParaRPr lang="es-MX" dirty="0" smtClean="0"/>
          </a:p>
          <a:p>
            <a:pPr marL="285750" indent="-285750" algn="just">
              <a:buFont typeface="Arial" pitchFamily="34" charset="0"/>
              <a:buChar char="•"/>
            </a:pPr>
            <a:r>
              <a:rPr lang="es-MX" dirty="0" smtClean="0"/>
              <a:t>Intensificar las visitas a las entidades federativas para verificar el avance en la implantación, involucrando tanto a las Jefaturas de Enseñanza, como a los Responsables de Calidad en acciones de difusión, capacitación y </a:t>
            </a:r>
            <a:r>
              <a:rPr lang="es-MX" dirty="0"/>
              <a:t>supervisión. </a:t>
            </a:r>
            <a:endParaRPr lang="es-MX" dirty="0" smtClean="0"/>
          </a:p>
          <a:p>
            <a:pPr marL="285750" indent="-285750" algn="just">
              <a:buFont typeface="Arial" pitchFamily="34" charset="0"/>
              <a:buChar char="•"/>
            </a:pPr>
            <a:endParaRPr lang="es-MX" dirty="0"/>
          </a:p>
          <a:p>
            <a:pPr marL="285750" indent="-285750" algn="just">
              <a:buFont typeface="Arial" pitchFamily="34" charset="0"/>
              <a:buChar char="•"/>
            </a:pPr>
            <a:r>
              <a:rPr lang="es-MX" dirty="0" smtClean="0"/>
              <a:t>Fomentar </a:t>
            </a:r>
            <a:r>
              <a:rPr lang="es-MX" dirty="0"/>
              <a:t>la cultura del registro de las recomendaciones diagnóstico-terapéuticas en el Expediente Clínico, tanto en su versión impresa como Electrónica y promover éste último la incorporación de la biblioteca virtual que le brinde al usuario aplicaciones amigables al sistema.</a:t>
            </a:r>
          </a:p>
          <a:p>
            <a:pPr marL="285750" indent="-285750" algn="just">
              <a:buFont typeface="Arial" pitchFamily="34" charset="0"/>
              <a:buChar char="•"/>
            </a:pPr>
            <a:endParaRPr lang="es-MX" dirty="0"/>
          </a:p>
          <a:p>
            <a:pPr marL="285750" indent="-285750" algn="just">
              <a:buFont typeface="Arial" pitchFamily="34" charset="0"/>
              <a:buChar char="•"/>
            </a:pPr>
            <a:r>
              <a:rPr lang="es-MX" dirty="0" smtClean="0"/>
              <a:t>Continuar con la sensibilización en escuelas y facultades formadoras de personal en salud en la incorporación en la </a:t>
            </a:r>
            <a:r>
              <a:rPr lang="es-MX" dirty="0" err="1" smtClean="0"/>
              <a:t>curricula</a:t>
            </a:r>
            <a:r>
              <a:rPr lang="es-MX" dirty="0" smtClean="0"/>
              <a:t> académica el tema de las Guías. </a:t>
            </a:r>
          </a:p>
          <a:p>
            <a:pPr marL="285750" indent="-285750" algn="just">
              <a:buFont typeface="Arial" pitchFamily="34" charset="0"/>
              <a:buChar char="•"/>
            </a:pPr>
            <a:endParaRPr lang="es-MX" dirty="0" smtClean="0"/>
          </a:p>
          <a:p>
            <a:pPr marL="285750" indent="-285750" algn="just">
              <a:buFont typeface="Arial" pitchFamily="34" charset="0"/>
              <a:buChar char="•"/>
            </a:pPr>
            <a:r>
              <a:rPr lang="es-MX" dirty="0" smtClean="0"/>
              <a:t>Con el propósito de continuar con el proceso de implantación de las Guías, establecer coordinación con las autoridades competentes que permita que las </a:t>
            </a:r>
            <a:r>
              <a:rPr lang="es-MX" dirty="0" err="1" smtClean="0"/>
              <a:t>guias</a:t>
            </a:r>
            <a:r>
              <a:rPr lang="es-MX" dirty="0" smtClean="0"/>
              <a:t> aporten información para la actualización de las Normas Oficiales Mexicanas; así como con los responsables de los Programas Nacionales de Salud y sean consideradas las guías como instrumentos de apoyo.</a:t>
            </a:r>
            <a:endParaRPr lang="es-MX" dirty="0"/>
          </a:p>
        </p:txBody>
      </p:sp>
    </p:spTree>
    <p:extLst>
      <p:ext uri="{BB962C8B-B14F-4D97-AF65-F5344CB8AC3E}">
        <p14:creationId xmlns:p14="http://schemas.microsoft.com/office/powerpoint/2010/main" val="39690603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2555875" y="692150"/>
            <a:ext cx="4030663" cy="3311525"/>
            <a:chOff x="1184" y="1755"/>
            <a:chExt cx="1439" cy="1211"/>
          </a:xfrm>
        </p:grpSpPr>
        <p:pic>
          <p:nvPicPr>
            <p:cNvPr id="3" name="Picture 8"/>
            <p:cNvPicPr>
              <a:picLocks noChangeAspect="1" noChangeArrowheads="1"/>
            </p:cNvPicPr>
            <p:nvPr/>
          </p:nvPicPr>
          <p:blipFill>
            <a:blip r:embed="rId2"/>
            <a:srcRect/>
            <a:stretch>
              <a:fillRect/>
            </a:stretch>
          </p:blipFill>
          <p:spPr bwMode="auto">
            <a:xfrm rot="376839">
              <a:off x="1929" y="1926"/>
              <a:ext cx="694" cy="889"/>
            </a:xfrm>
            <a:prstGeom prst="rect">
              <a:avLst/>
            </a:prstGeom>
            <a:noFill/>
            <a:ln w="9525">
              <a:noFill/>
              <a:miter lim="800000"/>
              <a:headEnd/>
              <a:tailEnd/>
            </a:ln>
          </p:spPr>
        </p:pic>
        <p:pic>
          <p:nvPicPr>
            <p:cNvPr id="4" name="Picture 10"/>
            <p:cNvPicPr>
              <a:picLocks noChangeAspect="1" noChangeArrowheads="1"/>
            </p:cNvPicPr>
            <p:nvPr/>
          </p:nvPicPr>
          <p:blipFill>
            <a:blip r:embed="rId3"/>
            <a:srcRect/>
            <a:stretch>
              <a:fillRect/>
            </a:stretch>
          </p:blipFill>
          <p:spPr bwMode="auto">
            <a:xfrm rot="-1627355">
              <a:off x="1184" y="1755"/>
              <a:ext cx="843" cy="1211"/>
            </a:xfrm>
            <a:prstGeom prst="rect">
              <a:avLst/>
            </a:prstGeom>
            <a:noFill/>
            <a:ln w="9525">
              <a:noFill/>
              <a:miter lim="800000"/>
              <a:headEnd/>
              <a:tailEnd/>
            </a:ln>
          </p:spPr>
        </p:pic>
      </p:grpSp>
      <p:sp>
        <p:nvSpPr>
          <p:cNvPr id="5" name="WordArt 7"/>
          <p:cNvSpPr>
            <a:spLocks noChangeArrowheads="1" noChangeShapeType="1" noTextEdit="1"/>
          </p:cNvSpPr>
          <p:nvPr/>
        </p:nvSpPr>
        <p:spPr bwMode="auto">
          <a:xfrm>
            <a:off x="1692275" y="3716338"/>
            <a:ext cx="6410325" cy="647700"/>
          </a:xfrm>
          <a:prstGeom prst="rect">
            <a:avLst/>
          </a:prstGeom>
        </p:spPr>
        <p:txBody>
          <a:bodyPr wrap="none" fromWordArt="1">
            <a:prstTxWarp prst="textPlain">
              <a:avLst>
                <a:gd name="adj" fmla="val 50000"/>
              </a:avLst>
            </a:prstTxWarp>
          </a:bodyPr>
          <a:lstStyle/>
          <a:p>
            <a:pPr algn="ctr"/>
            <a:r>
              <a:rPr lang="es-ES" sz="3600" i="1" kern="10" dirty="0">
                <a:ln w="9525">
                  <a:solidFill>
                    <a:srgbClr val="000000"/>
                  </a:solidFill>
                  <a:round/>
                  <a:headEnd/>
                  <a:tailEnd/>
                </a:ln>
                <a:effectLst>
                  <a:outerShdw dist="35921" dir="2700000" algn="ctr" rotWithShape="0">
                    <a:srgbClr val="808080">
                      <a:alpha val="79999"/>
                    </a:srgbClr>
                  </a:outerShdw>
                </a:effectLst>
                <a:latin typeface="Times New Roman" pitchFamily="18" charset="0"/>
                <a:cs typeface="Times New Roman" pitchFamily="18" charset="0"/>
              </a:rPr>
              <a:t>Gracias por su atención!!!</a:t>
            </a:r>
          </a:p>
        </p:txBody>
      </p:sp>
      <p:sp>
        <p:nvSpPr>
          <p:cNvPr id="6" name="Text Box 8"/>
          <p:cNvSpPr txBox="1">
            <a:spLocks noChangeArrowheads="1"/>
          </p:cNvSpPr>
          <p:nvPr/>
        </p:nvSpPr>
        <p:spPr bwMode="auto">
          <a:xfrm>
            <a:off x="5435600" y="4508500"/>
            <a:ext cx="3313113" cy="21542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s-ES" dirty="0">
                <a:latin typeface="Times New Roman" pitchFamily="18" charset="0"/>
                <a:cs typeface="Times New Roman" pitchFamily="18" charset="0"/>
              </a:rPr>
              <a:t>Dra. Elena Trejo Flores  Subdirectora de Acreditación y Garantía de la Calidad</a:t>
            </a:r>
          </a:p>
          <a:p>
            <a:pPr>
              <a:spcBef>
                <a:spcPct val="50000"/>
              </a:spcBef>
              <a:defRPr/>
            </a:pPr>
            <a:r>
              <a:rPr lang="es-ES" dirty="0">
                <a:latin typeface="Times New Roman" pitchFamily="18" charset="0"/>
                <a:cs typeface="Times New Roman" pitchFamily="18" charset="0"/>
                <a:hlinkClick r:id="rId4"/>
              </a:rPr>
              <a:t>elena.trejo@salud.gob.mx</a:t>
            </a:r>
            <a:endParaRPr lang="es-ES" dirty="0">
              <a:latin typeface="Times New Roman" pitchFamily="18" charset="0"/>
              <a:cs typeface="Times New Roman" pitchFamily="18" charset="0"/>
            </a:endParaRPr>
          </a:p>
          <a:p>
            <a:pPr>
              <a:spcBef>
                <a:spcPct val="50000"/>
              </a:spcBef>
              <a:defRPr/>
            </a:pPr>
            <a:r>
              <a:rPr lang="es-ES" dirty="0">
                <a:latin typeface="Times New Roman" pitchFamily="18" charset="0"/>
                <a:cs typeface="Times New Roman" pitchFamily="18" charset="0"/>
              </a:rPr>
              <a:t>Tel 01 (55) 2000 3491 y 3496</a:t>
            </a:r>
          </a:p>
          <a:p>
            <a:pPr>
              <a:spcBef>
                <a:spcPct val="50000"/>
              </a:spcBef>
              <a:defRPr/>
            </a:pPr>
            <a:endParaRPr lang="es-ES" dirty="0">
              <a:latin typeface="Times New Roman" pitchFamily="18" charset="0"/>
              <a:cs typeface="Times New Roman" pitchFamily="18" charset="0"/>
            </a:endParaRPr>
          </a:p>
        </p:txBody>
      </p:sp>
    </p:spTree>
    <p:extLst>
      <p:ext uri="{BB962C8B-B14F-4D97-AF65-F5344CB8AC3E}">
        <p14:creationId xmlns:p14="http://schemas.microsoft.com/office/powerpoint/2010/main" val="6781169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4500562" y="3406776"/>
            <a:ext cx="4584700" cy="3368675"/>
          </a:xfrm>
          <a:prstGeom prst="rect">
            <a:avLst/>
          </a:prstGeom>
          <a:noFill/>
          <a:ln w="9525">
            <a:noFill/>
            <a:miter lim="800000"/>
            <a:headEnd/>
            <a:tailEnd/>
          </a:ln>
        </p:spPr>
      </p:pic>
      <p:pic>
        <p:nvPicPr>
          <p:cNvPr id="3" name="Picture 3"/>
          <p:cNvPicPr>
            <a:picLocks noChangeAspect="1" noChangeArrowheads="1"/>
          </p:cNvPicPr>
          <p:nvPr/>
        </p:nvPicPr>
        <p:blipFill>
          <a:blip r:embed="rId3"/>
          <a:srcRect/>
          <a:stretch>
            <a:fillRect/>
          </a:stretch>
        </p:blipFill>
        <p:spPr bwMode="auto">
          <a:xfrm>
            <a:off x="-1" y="1658938"/>
            <a:ext cx="4621213" cy="3003550"/>
          </a:xfrm>
          <a:prstGeom prst="rect">
            <a:avLst/>
          </a:prstGeom>
          <a:noFill/>
          <a:ln w="9525">
            <a:noFill/>
            <a:miter lim="800000"/>
            <a:headEnd/>
            <a:tailEnd/>
          </a:ln>
        </p:spPr>
      </p:pic>
      <p:sp>
        <p:nvSpPr>
          <p:cNvPr id="4" name="2 CuadroTexto"/>
          <p:cNvSpPr txBox="1">
            <a:spLocks noChangeArrowheads="1"/>
          </p:cNvSpPr>
          <p:nvPr/>
        </p:nvSpPr>
        <p:spPr bwMode="auto">
          <a:xfrm>
            <a:off x="323849" y="669251"/>
            <a:ext cx="8496300" cy="830997"/>
          </a:xfrm>
          <a:prstGeom prst="rect">
            <a:avLst/>
          </a:prstGeom>
          <a:noFill/>
          <a:ln w="9525">
            <a:noFill/>
            <a:miter lim="800000"/>
            <a:headEnd/>
            <a:tailEnd/>
          </a:ln>
        </p:spPr>
        <p:txBody>
          <a:bodyPr>
            <a:spAutoFit/>
          </a:bodyPr>
          <a:lstStyle/>
          <a:p>
            <a:r>
              <a:rPr lang="es-MX" sz="2400" b="1" dirty="0">
                <a:latin typeface="Times New Roman" pitchFamily="18" charset="0"/>
                <a:cs typeface="Times New Roman" pitchFamily="18" charset="0"/>
              </a:rPr>
              <a:t>Existen </a:t>
            </a:r>
            <a:r>
              <a:rPr lang="es-MX" sz="2400" b="1" dirty="0" smtClean="0">
                <a:latin typeface="Times New Roman" pitchFamily="18" charset="0"/>
                <a:cs typeface="Times New Roman" pitchFamily="18" charset="0"/>
              </a:rPr>
              <a:t>597 </a:t>
            </a:r>
            <a:r>
              <a:rPr lang="es-MX" sz="2400" b="1" dirty="0">
                <a:latin typeface="Times New Roman" pitchFamily="18" charset="0"/>
                <a:cs typeface="Times New Roman" pitchFamily="18" charset="0"/>
              </a:rPr>
              <a:t>Guías de Practica Clínica, cada una de ellas se integra por dos documentos:</a:t>
            </a:r>
          </a:p>
        </p:txBody>
      </p:sp>
    </p:spTree>
    <p:extLst>
      <p:ext uri="{BB962C8B-B14F-4D97-AF65-F5344CB8AC3E}">
        <p14:creationId xmlns:p14="http://schemas.microsoft.com/office/powerpoint/2010/main" val="3861000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26094" y="627853"/>
            <a:ext cx="7528142" cy="707886"/>
          </a:xfrm>
          <a:prstGeom prst="rect">
            <a:avLst/>
          </a:prstGeom>
        </p:spPr>
        <p:txBody>
          <a:bodyPr wrap="square">
            <a:spAutoFit/>
          </a:bodyPr>
          <a:lstStyle/>
          <a:p>
            <a:r>
              <a:rPr lang="es-MX" sz="2000" b="1" dirty="0" smtClean="0">
                <a:latin typeface="Times New Roman" pitchFamily="18" charset="0"/>
                <a:cs typeface="Times New Roman" pitchFamily="18" charset="0"/>
              </a:rPr>
              <a:t>La Guía en Extenso de Evidencias y Recomendaciones se compone del siguiente capitulado</a:t>
            </a:r>
            <a:endParaRPr lang="es-ES" sz="2000" b="1" dirty="0" smtClean="0">
              <a:latin typeface="Times New Roman" pitchFamily="18" charset="0"/>
              <a:cs typeface="Times New Roman" pitchFamily="18" charset="0"/>
            </a:endParaRPr>
          </a:p>
        </p:txBody>
      </p:sp>
      <p:sp>
        <p:nvSpPr>
          <p:cNvPr id="5" name="4 Rectángulo redondeado"/>
          <p:cNvSpPr/>
          <p:nvPr/>
        </p:nvSpPr>
        <p:spPr>
          <a:xfrm>
            <a:off x="1490596" y="1365337"/>
            <a:ext cx="7565721" cy="5336088"/>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spcBef>
                <a:spcPct val="50000"/>
              </a:spcBef>
              <a:buFont typeface="Wingdings" pitchFamily="2" charset="2"/>
              <a:buChar char="Ø"/>
              <a:defRPr/>
            </a:pPr>
            <a:r>
              <a:rPr lang="es-ES" sz="2200" b="1" dirty="0">
                <a:solidFill>
                  <a:schemeClr val="tx1"/>
                </a:solidFill>
                <a:latin typeface="Times New Roman" pitchFamily="18" charset="0"/>
                <a:cs typeface="Times New Roman" pitchFamily="18" charset="0"/>
              </a:rPr>
              <a:t>Clasificación de la Enfermedad con base en la  CIE X</a:t>
            </a:r>
          </a:p>
          <a:p>
            <a:pPr>
              <a:spcBef>
                <a:spcPct val="50000"/>
              </a:spcBef>
              <a:buFont typeface="Wingdings" pitchFamily="2" charset="2"/>
              <a:buChar char="Ø"/>
              <a:defRPr/>
            </a:pPr>
            <a:r>
              <a:rPr lang="es-ES" sz="2200" b="1" dirty="0">
                <a:solidFill>
                  <a:schemeClr val="tx1"/>
                </a:solidFill>
                <a:latin typeface="Times New Roman" pitchFamily="18" charset="0"/>
                <a:cs typeface="Times New Roman" pitchFamily="18" charset="0"/>
              </a:rPr>
              <a:t> Usuarios potenciales a los que va dirigida</a:t>
            </a:r>
          </a:p>
          <a:p>
            <a:pPr>
              <a:spcBef>
                <a:spcPct val="50000"/>
              </a:spcBef>
              <a:buFont typeface="Wingdings" pitchFamily="2" charset="2"/>
              <a:buChar char="Ø"/>
              <a:defRPr/>
            </a:pPr>
            <a:r>
              <a:rPr lang="es-ES" sz="2200" b="1" dirty="0">
                <a:solidFill>
                  <a:schemeClr val="tx1"/>
                </a:solidFill>
                <a:latin typeface="Times New Roman" pitchFamily="18" charset="0"/>
                <a:cs typeface="Times New Roman" pitchFamily="18" charset="0"/>
              </a:rPr>
              <a:t>Población blanco que presenta el padecimiento</a:t>
            </a:r>
          </a:p>
          <a:p>
            <a:pPr>
              <a:spcBef>
                <a:spcPct val="50000"/>
              </a:spcBef>
              <a:buFont typeface="Wingdings" pitchFamily="2" charset="2"/>
              <a:buChar char="Ø"/>
              <a:defRPr/>
            </a:pPr>
            <a:r>
              <a:rPr lang="es-ES" sz="2200" b="1" dirty="0">
                <a:solidFill>
                  <a:schemeClr val="tx1"/>
                </a:solidFill>
                <a:latin typeface="Times New Roman" pitchFamily="18" charset="0"/>
                <a:cs typeface="Times New Roman" pitchFamily="18" charset="0"/>
              </a:rPr>
              <a:t>Desarrollo: Historia Clínica completa del caso que se complementa con estudios de gabinete y de laboratorio recomendados, tratamiento e intervenciones</a:t>
            </a:r>
          </a:p>
          <a:p>
            <a:pPr>
              <a:spcBef>
                <a:spcPct val="50000"/>
              </a:spcBef>
              <a:buFont typeface="Wingdings" pitchFamily="2" charset="2"/>
              <a:buChar char="Ø"/>
              <a:defRPr/>
            </a:pPr>
            <a:r>
              <a:rPr lang="es-ES" sz="2200" b="1" dirty="0">
                <a:solidFill>
                  <a:schemeClr val="tx1"/>
                </a:solidFill>
                <a:latin typeface="Times New Roman" pitchFamily="18" charset="0"/>
                <a:cs typeface="Times New Roman" pitchFamily="18" charset="0"/>
              </a:rPr>
              <a:t>Impacto esperado en salud</a:t>
            </a:r>
          </a:p>
          <a:p>
            <a:pPr>
              <a:spcBef>
                <a:spcPct val="50000"/>
              </a:spcBef>
              <a:buFont typeface="Wingdings" pitchFamily="2" charset="2"/>
              <a:buChar char="Ø"/>
              <a:defRPr/>
            </a:pPr>
            <a:r>
              <a:rPr lang="es-ES" sz="2200" b="1" dirty="0">
                <a:solidFill>
                  <a:schemeClr val="tx1"/>
                </a:solidFill>
                <a:latin typeface="Times New Roman" pitchFamily="18" charset="0"/>
                <a:cs typeface="Times New Roman" pitchFamily="18" charset="0"/>
              </a:rPr>
              <a:t>Metodología empleada en su desarrollo , preguntas clínicas, construcción de recomendaciones y evidencias, niveles de gradación, validación. </a:t>
            </a:r>
          </a:p>
          <a:p>
            <a:pPr>
              <a:spcBef>
                <a:spcPct val="50000"/>
              </a:spcBef>
              <a:buFont typeface="Wingdings" pitchFamily="2" charset="2"/>
              <a:buChar char="Ø"/>
              <a:defRPr/>
            </a:pPr>
            <a:r>
              <a:rPr lang="es-ES" sz="2200" b="1" dirty="0">
                <a:solidFill>
                  <a:schemeClr val="tx1"/>
                </a:solidFill>
                <a:latin typeface="Times New Roman" pitchFamily="18" charset="0"/>
                <a:cs typeface="Times New Roman" pitchFamily="18" charset="0"/>
              </a:rPr>
              <a:t>Bibliografía consultada</a:t>
            </a:r>
          </a:p>
          <a:p>
            <a:pPr algn="ctr"/>
            <a:endParaRPr lang="es-MX" sz="2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403210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82252" y="875912"/>
            <a:ext cx="4572000" cy="707886"/>
          </a:xfrm>
          <a:prstGeom prst="rect">
            <a:avLst/>
          </a:prstGeom>
        </p:spPr>
        <p:txBody>
          <a:bodyPr>
            <a:spAutoFit/>
          </a:bodyPr>
          <a:lstStyle/>
          <a:p>
            <a:r>
              <a:rPr lang="es-MX" sz="2000" b="1" dirty="0" smtClean="0">
                <a:latin typeface="Times New Roman" pitchFamily="18" charset="0"/>
                <a:cs typeface="Times New Roman" pitchFamily="18" charset="0"/>
              </a:rPr>
              <a:t>La Guía de Referencia Rápida</a:t>
            </a:r>
            <a:r>
              <a:rPr lang="es-MX" sz="2000" dirty="0" smtClean="0">
                <a:latin typeface="Times New Roman" pitchFamily="18" charset="0"/>
                <a:cs typeface="Times New Roman" pitchFamily="18" charset="0"/>
              </a:rPr>
              <a:t> se integra del siguiente contenido:</a:t>
            </a:r>
            <a:endParaRPr lang="es-ES" sz="2000" dirty="0" smtClean="0">
              <a:latin typeface="Times New Roman" pitchFamily="18" charset="0"/>
              <a:cs typeface="Times New Roman" pitchFamily="18" charset="0"/>
            </a:endParaRPr>
          </a:p>
        </p:txBody>
      </p:sp>
      <p:sp>
        <p:nvSpPr>
          <p:cNvPr id="5" name="4 Rectángulo redondeado"/>
          <p:cNvSpPr/>
          <p:nvPr/>
        </p:nvSpPr>
        <p:spPr>
          <a:xfrm>
            <a:off x="275573" y="1636145"/>
            <a:ext cx="8605379" cy="4727077"/>
          </a:xfrm>
          <a:prstGeom prst="roundRect">
            <a:avLst/>
          </a:prstGeom>
          <a:solidFill>
            <a:schemeClr val="bg1">
              <a:lumMod val="8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Clasificación de la Enfermedad con base en la  CIE X</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 Definición del padecimiento</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Diagnóstico diferencial</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Factores de Riesgo</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Prevención primaria</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Interrogatorio y exploración del padecimiento</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Diagnósticos temprano</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Estudios de gabinete recomendados</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Tratamiento farmacológico, quirúrgico</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Algoritmos: Presenta un árbol de decisiones  con posibles situaciones en el manejo inicial médico o quirúrgico</a:t>
            </a:r>
          </a:p>
          <a:p>
            <a:pPr>
              <a:spcBef>
                <a:spcPct val="50000"/>
              </a:spcBef>
              <a:buFont typeface="Wingdings" pitchFamily="2" charset="2"/>
              <a:buChar char="Ø"/>
            </a:pPr>
            <a:r>
              <a:rPr lang="es-ES" sz="1600" b="1" dirty="0" smtClean="0">
                <a:solidFill>
                  <a:schemeClr val="tx1"/>
                </a:solidFill>
                <a:latin typeface="Times New Roman" pitchFamily="18" charset="0"/>
                <a:cs typeface="Times New Roman" pitchFamily="18" charset="0"/>
              </a:rPr>
              <a:t>Cuadro de Medicamentos con dosis farmacológicas, interacciones y contraindicaciones basado en el Cuadro Básico para el Sector Salud</a:t>
            </a:r>
            <a:endParaRPr lang="es-MX" sz="16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65352064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alizado 1">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alizado 1">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alizado 1">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alizado 1">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449</TotalTime>
  <Words>5872</Words>
  <Application>Microsoft Office PowerPoint</Application>
  <PresentationFormat>Presentación en pantalla (4:3)</PresentationFormat>
  <Paragraphs>1139</Paragraphs>
  <Slides>62</Slides>
  <Notes>7</Notes>
  <HiddenSlides>11</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62</vt:i4>
      </vt:variant>
    </vt:vector>
  </HeadingPairs>
  <TitlesOfParts>
    <vt:vector size="64" baseType="lpstr">
      <vt:lpstr>Tema de Office</vt:lpstr>
      <vt:lpstr>Gráfico de Microsoft Excel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CAUSES, SMNG , FPCGC  2012</vt:lpstr>
      <vt:lpstr>Fuente: Dirección de Integración de GPC, CENETEC marzo 2013</vt:lpstr>
      <vt:lpstr>Fuente: Dirección de Integración de GPC, CENETEC marzo 2013</vt:lpstr>
      <vt:lpstr> Clasificación de las 136 GPC ECNT  </vt:lpstr>
      <vt:lpstr>Fuente: Dirección de Integración de GPC, CENETEC, marzo 2013</vt:lpstr>
      <vt:lpstr>Presentación de PowerPoint</vt:lpstr>
      <vt:lpstr>Presentación de PowerPoint</vt:lpstr>
      <vt:lpstr>Fuente: Dirección de Integración de GPC, CENETEC, marzo 2013</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Secretaria de Salud</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Luis David Soriano Zavala</dc:creator>
  <cp:lastModifiedBy>ERIKAB</cp:lastModifiedBy>
  <cp:revision>46</cp:revision>
  <dcterms:created xsi:type="dcterms:W3CDTF">2012-12-14T16:50:36Z</dcterms:created>
  <dcterms:modified xsi:type="dcterms:W3CDTF">2013-05-15T17:21:37Z</dcterms:modified>
</cp:coreProperties>
</file>